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notesMasterIdLst>
    <p:notesMasterId r:id="rId20"/>
  </p:notesMasterIdLst>
  <p:sldIdLst>
    <p:sldId id="276" r:id="rId2"/>
    <p:sldId id="264" r:id="rId3"/>
    <p:sldId id="265" r:id="rId4"/>
    <p:sldId id="266" r:id="rId5"/>
    <p:sldId id="267" r:id="rId6"/>
    <p:sldId id="268" r:id="rId7"/>
    <p:sldId id="271" r:id="rId8"/>
    <p:sldId id="269" r:id="rId9"/>
    <p:sldId id="272" r:id="rId10"/>
    <p:sldId id="273" r:id="rId11"/>
    <p:sldId id="270" r:id="rId12"/>
    <p:sldId id="274" r:id="rId13"/>
    <p:sldId id="277" r:id="rId14"/>
    <p:sldId id="282" r:id="rId15"/>
    <p:sldId id="279" r:id="rId16"/>
    <p:sldId id="280" r:id="rId17"/>
    <p:sldId id="281" r:id="rId18"/>
    <p:sldId id="275"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66"/>
    <a:srgbClr val="C83D1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BFA1BF8-B301-4183-A632-769EAB38275A}" v="59" dt="2026-04-14T19:13:27.28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985" autoAdjust="0"/>
    <p:restoredTop sz="79183" autoAdjust="0"/>
  </p:normalViewPr>
  <p:slideViewPr>
    <p:cSldViewPr snapToGrid="0">
      <p:cViewPr varScale="1">
        <p:scale>
          <a:sx n="100" d="100"/>
          <a:sy n="100" d="100"/>
        </p:scale>
        <p:origin x="702" y="90"/>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5/10/relationships/revisionInfo" Target="revisionInfo.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 Wilson" userId="c9541a1b0dac997c" providerId="LiveId" clId="{D0C247E0-DA25-49A9-A83D-A1BB6871071A}"/>
    <pc:docChg chg="undo redo custSel addSld delSld modSld sldOrd">
      <pc:chgData name="Sarah Wilson" userId="c9541a1b0dac997c" providerId="LiveId" clId="{D0C247E0-DA25-49A9-A83D-A1BB6871071A}" dt="2026-04-14T22:47:50.099" v="3479" actId="6549"/>
      <pc:docMkLst>
        <pc:docMk/>
      </pc:docMkLst>
      <pc:sldChg chg="ord">
        <pc:chgData name="Sarah Wilson" userId="c9541a1b0dac997c" providerId="LiveId" clId="{D0C247E0-DA25-49A9-A83D-A1BB6871071A}" dt="2026-04-14T02:13:40.050" v="1174"/>
        <pc:sldMkLst>
          <pc:docMk/>
          <pc:sldMk cId="922220209" sldId="272"/>
        </pc:sldMkLst>
      </pc:sldChg>
      <pc:sldChg chg="ord">
        <pc:chgData name="Sarah Wilson" userId="c9541a1b0dac997c" providerId="LiveId" clId="{D0C247E0-DA25-49A9-A83D-A1BB6871071A}" dt="2026-04-14T02:16:20.316" v="1186"/>
        <pc:sldMkLst>
          <pc:docMk/>
          <pc:sldMk cId="2948915407" sldId="274"/>
        </pc:sldMkLst>
      </pc:sldChg>
      <pc:sldChg chg="ord">
        <pc:chgData name="Sarah Wilson" userId="c9541a1b0dac997c" providerId="LiveId" clId="{D0C247E0-DA25-49A9-A83D-A1BB6871071A}" dt="2026-04-14T22:45:21.909" v="3428"/>
        <pc:sldMkLst>
          <pc:docMk/>
          <pc:sldMk cId="1036829318" sldId="275"/>
        </pc:sldMkLst>
      </pc:sldChg>
      <pc:sldChg chg="addSp modSp new mod ord">
        <pc:chgData name="Sarah Wilson" userId="c9541a1b0dac997c" providerId="LiveId" clId="{D0C247E0-DA25-49A9-A83D-A1BB6871071A}" dt="2026-04-14T02:16:25.155" v="1192"/>
        <pc:sldMkLst>
          <pc:docMk/>
          <pc:sldMk cId="731490451" sldId="277"/>
        </pc:sldMkLst>
        <pc:spChg chg="mod">
          <ac:chgData name="Sarah Wilson" userId="c9541a1b0dac997c" providerId="LiveId" clId="{D0C247E0-DA25-49A9-A83D-A1BB6871071A}" dt="2026-04-13T23:54:12.154" v="162" actId="20577"/>
          <ac:spMkLst>
            <pc:docMk/>
            <pc:sldMk cId="731490451" sldId="277"/>
            <ac:spMk id="2" creationId="{6779D6A5-DF95-EBED-EBA2-FD45318F1B32}"/>
          </ac:spMkLst>
        </pc:spChg>
        <pc:graphicFrameChg chg="add mod modGraphic">
          <ac:chgData name="Sarah Wilson" userId="c9541a1b0dac997c" providerId="LiveId" clId="{D0C247E0-DA25-49A9-A83D-A1BB6871071A}" dt="2026-04-14T02:08:55.603" v="1158" actId="20577"/>
          <ac:graphicFrameMkLst>
            <pc:docMk/>
            <pc:sldMk cId="731490451" sldId="277"/>
            <ac:graphicFrameMk id="3" creationId="{D13464AB-C9A4-85C8-FCA6-CD02C7D3C513}"/>
          </ac:graphicFrameMkLst>
        </pc:graphicFrameChg>
        <pc:graphicFrameChg chg="add mod">
          <ac:chgData name="Sarah Wilson" userId="c9541a1b0dac997c" providerId="LiveId" clId="{D0C247E0-DA25-49A9-A83D-A1BB6871071A}" dt="2026-04-13T23:58:00.473" v="165"/>
          <ac:graphicFrameMkLst>
            <pc:docMk/>
            <pc:sldMk cId="731490451" sldId="277"/>
            <ac:graphicFrameMk id="4" creationId="{E6D9320B-97E2-1AF1-2BE1-1634D7E9797A}"/>
          </ac:graphicFrameMkLst>
        </pc:graphicFrameChg>
      </pc:sldChg>
      <pc:sldChg chg="add del">
        <pc:chgData name="Sarah Wilson" userId="c9541a1b0dac997c" providerId="LiveId" clId="{D0C247E0-DA25-49A9-A83D-A1BB6871071A}" dt="2026-04-14T02:12:42.743" v="1162" actId="47"/>
        <pc:sldMkLst>
          <pc:docMk/>
          <pc:sldMk cId="3482365956" sldId="278"/>
        </pc:sldMkLst>
      </pc:sldChg>
      <pc:sldChg chg="modSp add del mod ord">
        <pc:chgData name="Sarah Wilson" userId="c9541a1b0dac997c" providerId="LiveId" clId="{D0C247E0-DA25-49A9-A83D-A1BB6871071A}" dt="2026-04-14T02:17:08.541" v="1197" actId="47"/>
        <pc:sldMkLst>
          <pc:docMk/>
          <pc:sldMk cId="3781482694" sldId="278"/>
        </pc:sldMkLst>
        <pc:spChg chg="mod">
          <ac:chgData name="Sarah Wilson" userId="c9541a1b0dac997c" providerId="LiveId" clId="{D0C247E0-DA25-49A9-A83D-A1BB6871071A}" dt="2026-04-14T02:15:54.490" v="1184" actId="6549"/>
          <ac:spMkLst>
            <pc:docMk/>
            <pc:sldMk cId="3781482694" sldId="278"/>
            <ac:spMk id="2" creationId="{EBD86423-502F-580B-D9B8-1D373A325448}"/>
          </ac:spMkLst>
        </pc:spChg>
      </pc:sldChg>
      <pc:sldChg chg="addSp delSp modSp add mod ord">
        <pc:chgData name="Sarah Wilson" userId="c9541a1b0dac997c" providerId="LiveId" clId="{D0C247E0-DA25-49A9-A83D-A1BB6871071A}" dt="2026-04-14T02:56:58.535" v="1579" actId="6549"/>
        <pc:sldMkLst>
          <pc:docMk/>
          <pc:sldMk cId="2262262047" sldId="279"/>
        </pc:sldMkLst>
        <pc:spChg chg="mod">
          <ac:chgData name="Sarah Wilson" userId="c9541a1b0dac997c" providerId="LiveId" clId="{D0C247E0-DA25-49A9-A83D-A1BB6871071A}" dt="2026-04-14T02:54:40.985" v="1571" actId="6549"/>
          <ac:spMkLst>
            <pc:docMk/>
            <pc:sldMk cId="2262262047" sldId="279"/>
            <ac:spMk id="2" creationId="{65B65827-C60A-08AF-8C17-EAA0C230A78C}"/>
          </ac:spMkLst>
        </pc:spChg>
        <pc:spChg chg="mod">
          <ac:chgData name="Sarah Wilson" userId="c9541a1b0dac997c" providerId="LiveId" clId="{D0C247E0-DA25-49A9-A83D-A1BB6871071A}" dt="2026-04-14T02:54:09.751" v="1568" actId="1076"/>
          <ac:spMkLst>
            <pc:docMk/>
            <pc:sldMk cId="2262262047" sldId="279"/>
            <ac:spMk id="3" creationId="{9979BCA8-45B1-EF22-5B3B-B096E78AD925}"/>
          </ac:spMkLst>
        </pc:spChg>
        <pc:graphicFrameChg chg="add mod modGraphic">
          <ac:chgData name="Sarah Wilson" userId="c9541a1b0dac997c" providerId="LiveId" clId="{D0C247E0-DA25-49A9-A83D-A1BB6871071A}" dt="2026-04-14T02:56:58.535" v="1579" actId="6549"/>
          <ac:graphicFrameMkLst>
            <pc:docMk/>
            <pc:sldMk cId="2262262047" sldId="279"/>
            <ac:graphicFrameMk id="4" creationId="{84C74479-A177-BAE5-E4DD-71ED051BF26E}"/>
          </ac:graphicFrameMkLst>
        </pc:graphicFrameChg>
        <pc:graphicFrameChg chg="add del mod modGraphic">
          <ac:chgData name="Sarah Wilson" userId="c9541a1b0dac997c" providerId="LiveId" clId="{D0C247E0-DA25-49A9-A83D-A1BB6871071A}" dt="2026-04-14T02:56:39.810" v="1573" actId="478"/>
          <ac:graphicFrameMkLst>
            <pc:docMk/>
            <pc:sldMk cId="2262262047" sldId="279"/>
            <ac:graphicFrameMk id="5" creationId="{E7C17DA7-EF94-465B-C70E-B17AB91F702B}"/>
          </ac:graphicFrameMkLst>
        </pc:graphicFrameChg>
        <pc:picChg chg="mod">
          <ac:chgData name="Sarah Wilson" userId="c9541a1b0dac997c" providerId="LiveId" clId="{D0C247E0-DA25-49A9-A83D-A1BB6871071A}" dt="2026-04-14T02:49:39.752" v="1540" actId="14100"/>
          <ac:picMkLst>
            <pc:docMk/>
            <pc:sldMk cId="2262262047" sldId="279"/>
            <ac:picMk id="7" creationId="{2BDA4713-7F88-9586-0224-50F6E3189E64}"/>
          </ac:picMkLst>
        </pc:picChg>
      </pc:sldChg>
      <pc:sldChg chg="addSp delSp modSp add mod">
        <pc:chgData name="Sarah Wilson" userId="c9541a1b0dac997c" providerId="LiveId" clId="{D0C247E0-DA25-49A9-A83D-A1BB6871071A}" dt="2026-04-14T04:47:08.388" v="2936" actId="1076"/>
        <pc:sldMkLst>
          <pc:docMk/>
          <pc:sldMk cId="2830424573" sldId="280"/>
        </pc:sldMkLst>
        <pc:spChg chg="mod">
          <ac:chgData name="Sarah Wilson" userId="c9541a1b0dac997c" providerId="LiveId" clId="{D0C247E0-DA25-49A9-A83D-A1BB6871071A}" dt="2026-04-14T04:03:13.156" v="2394" actId="6549"/>
          <ac:spMkLst>
            <pc:docMk/>
            <pc:sldMk cId="2830424573" sldId="280"/>
            <ac:spMk id="2" creationId="{57CE2933-BD3A-6E63-51FC-414CD77312F4}"/>
          </ac:spMkLst>
        </pc:spChg>
        <pc:spChg chg="mod">
          <ac:chgData name="Sarah Wilson" userId="c9541a1b0dac997c" providerId="LiveId" clId="{D0C247E0-DA25-49A9-A83D-A1BB6871071A}" dt="2026-04-14T04:02:39.096" v="2322" actId="6549"/>
          <ac:spMkLst>
            <pc:docMk/>
            <pc:sldMk cId="2830424573" sldId="280"/>
            <ac:spMk id="3" creationId="{27A7AB5E-EF34-B36D-AE49-F320B1260D76}"/>
          </ac:spMkLst>
        </pc:spChg>
        <pc:spChg chg="add mod">
          <ac:chgData name="Sarah Wilson" userId="c9541a1b0dac997c" providerId="LiveId" clId="{D0C247E0-DA25-49A9-A83D-A1BB6871071A}" dt="2026-04-14T04:47:05.163" v="2935" actId="1076"/>
          <ac:spMkLst>
            <pc:docMk/>
            <pc:sldMk cId="2830424573" sldId="280"/>
            <ac:spMk id="6" creationId="{C26FF24A-D219-FC74-04AF-ECA2F6EFF9B7}"/>
          </ac:spMkLst>
        </pc:spChg>
        <pc:graphicFrameChg chg="mod modGraphic">
          <ac:chgData name="Sarah Wilson" userId="c9541a1b0dac997c" providerId="LiveId" clId="{D0C247E0-DA25-49A9-A83D-A1BB6871071A}" dt="2026-04-14T03:39:18.477" v="1918" actId="1076"/>
          <ac:graphicFrameMkLst>
            <pc:docMk/>
            <pc:sldMk cId="2830424573" sldId="280"/>
            <ac:graphicFrameMk id="4" creationId="{90FD4FEF-7F20-7E38-708D-74DFAF306C2D}"/>
          </ac:graphicFrameMkLst>
        </pc:graphicFrameChg>
        <pc:graphicFrameChg chg="mod modGraphic">
          <ac:chgData name="Sarah Wilson" userId="c9541a1b0dac997c" providerId="LiveId" clId="{D0C247E0-DA25-49A9-A83D-A1BB6871071A}" dt="2026-04-14T03:39:07.189" v="1916" actId="1076"/>
          <ac:graphicFrameMkLst>
            <pc:docMk/>
            <pc:sldMk cId="2830424573" sldId="280"/>
            <ac:graphicFrameMk id="5" creationId="{022FA026-D264-2AA0-AB2E-2932508D4A47}"/>
          </ac:graphicFrameMkLst>
        </pc:graphicFrameChg>
        <pc:picChg chg="del">
          <ac:chgData name="Sarah Wilson" userId="c9541a1b0dac997c" providerId="LiveId" clId="{D0C247E0-DA25-49A9-A83D-A1BB6871071A}" dt="2026-04-14T03:38:52.604" v="1914" actId="478"/>
          <ac:picMkLst>
            <pc:docMk/>
            <pc:sldMk cId="2830424573" sldId="280"/>
            <ac:picMk id="7" creationId="{A81B4135-2270-E911-6705-28C9DAFEDF5F}"/>
          </ac:picMkLst>
        </pc:picChg>
        <pc:picChg chg="add mod">
          <ac:chgData name="Sarah Wilson" userId="c9541a1b0dac997c" providerId="LiveId" clId="{D0C247E0-DA25-49A9-A83D-A1BB6871071A}" dt="2026-04-14T04:47:08.388" v="2936" actId="1076"/>
          <ac:picMkLst>
            <pc:docMk/>
            <pc:sldMk cId="2830424573" sldId="280"/>
            <ac:picMk id="8" creationId="{744B7F0C-CC6A-8039-2865-A03AD0F576CF}"/>
          </ac:picMkLst>
        </pc:picChg>
      </pc:sldChg>
      <pc:sldChg chg="addSp delSp modSp new mod setBg">
        <pc:chgData name="Sarah Wilson" userId="c9541a1b0dac997c" providerId="LiveId" clId="{D0C247E0-DA25-49A9-A83D-A1BB6871071A}" dt="2026-04-14T19:13:42.699" v="3410" actId="114"/>
        <pc:sldMkLst>
          <pc:docMk/>
          <pc:sldMk cId="1318515557" sldId="281"/>
        </pc:sldMkLst>
        <pc:spChg chg="mod">
          <ac:chgData name="Sarah Wilson" userId="c9541a1b0dac997c" providerId="LiveId" clId="{D0C247E0-DA25-49A9-A83D-A1BB6871071A}" dt="2026-04-14T04:20:19.360" v="2929" actId="26606"/>
          <ac:spMkLst>
            <pc:docMk/>
            <pc:sldMk cId="1318515557" sldId="281"/>
            <ac:spMk id="2" creationId="{AF95E78C-8C8C-F8F8-39FF-70778D34D866}"/>
          </ac:spMkLst>
        </pc:spChg>
        <pc:spChg chg="add del">
          <ac:chgData name="Sarah Wilson" userId="c9541a1b0dac997c" providerId="LiveId" clId="{D0C247E0-DA25-49A9-A83D-A1BB6871071A}" dt="2026-04-14T04:07:20.540" v="2472" actId="3680"/>
          <ac:spMkLst>
            <pc:docMk/>
            <pc:sldMk cId="1318515557" sldId="281"/>
            <ac:spMk id="3" creationId="{5E70566E-7EBF-3F0F-5EC8-A51A8D8513E1}"/>
          </ac:spMkLst>
        </pc:spChg>
        <pc:spChg chg="add mod">
          <ac:chgData name="Sarah Wilson" userId="c9541a1b0dac997c" providerId="LiveId" clId="{D0C247E0-DA25-49A9-A83D-A1BB6871071A}" dt="2026-04-14T19:13:42.699" v="3410" actId="114"/>
          <ac:spMkLst>
            <pc:docMk/>
            <pc:sldMk cId="1318515557" sldId="281"/>
            <ac:spMk id="3" creationId="{FF8A93FD-7D30-B789-E5AC-C95A3399E147}"/>
          </ac:spMkLst>
        </pc:spChg>
        <pc:spChg chg="add del mod">
          <ac:chgData name="Sarah Wilson" userId="c9541a1b0dac997c" providerId="LiveId" clId="{D0C247E0-DA25-49A9-A83D-A1BB6871071A}" dt="2026-04-14T04:19:22.065" v="2927"/>
          <ac:spMkLst>
            <pc:docMk/>
            <pc:sldMk cId="1318515557" sldId="281"/>
            <ac:spMk id="6" creationId="{9AD5DB0E-7099-B0A8-36EB-24910E3B8DD4}"/>
          </ac:spMkLst>
        </pc:spChg>
        <pc:spChg chg="add mod">
          <ac:chgData name="Sarah Wilson" userId="c9541a1b0dac997c" providerId="LiveId" clId="{D0C247E0-DA25-49A9-A83D-A1BB6871071A}" dt="2026-04-14T04:46:19.720" v="2931" actId="6549"/>
          <ac:spMkLst>
            <pc:docMk/>
            <pc:sldMk cId="1318515557" sldId="281"/>
            <ac:spMk id="7" creationId="{D03B8720-6808-B8E0-147D-A6318F13D139}"/>
          </ac:spMkLst>
        </pc:spChg>
        <pc:spChg chg="add mod">
          <ac:chgData name="Sarah Wilson" userId="c9541a1b0dac997c" providerId="LiveId" clId="{D0C247E0-DA25-49A9-A83D-A1BB6871071A}" dt="2026-04-14T04:47:36.373" v="2939" actId="1076"/>
          <ac:spMkLst>
            <pc:docMk/>
            <pc:sldMk cId="1318515557" sldId="281"/>
            <ac:spMk id="8" creationId="{FF88C832-ACEC-DA9A-CACE-A19552121978}"/>
          </ac:spMkLst>
        </pc:spChg>
        <pc:grpChg chg="add del">
          <ac:chgData name="Sarah Wilson" userId="c9541a1b0dac997c" providerId="LiveId" clId="{D0C247E0-DA25-49A9-A83D-A1BB6871071A}" dt="2026-04-14T04:20:19.360" v="2929" actId="26606"/>
          <ac:grpSpMkLst>
            <pc:docMk/>
            <pc:sldMk cId="1318515557" sldId="281"/>
            <ac:grpSpMk id="12" creationId="{6258F736-B256-8039-9DC6-F4E49A5C5AD5}"/>
          </ac:grpSpMkLst>
        </pc:grpChg>
        <pc:graphicFrameChg chg="add mod">
          <ac:chgData name="Sarah Wilson" userId="c9541a1b0dac997c" providerId="LiveId" clId="{D0C247E0-DA25-49A9-A83D-A1BB6871071A}" dt="2026-04-14T04:06:59.058" v="2471"/>
          <ac:graphicFrameMkLst>
            <pc:docMk/>
            <pc:sldMk cId="1318515557" sldId="281"/>
            <ac:graphicFrameMk id="4" creationId="{7F231C51-E0FB-5580-2B23-0C73FE4BD08C}"/>
          </ac:graphicFrameMkLst>
        </pc:graphicFrameChg>
        <pc:graphicFrameChg chg="add mod ord modGraphic">
          <ac:chgData name="Sarah Wilson" userId="c9541a1b0dac997c" providerId="LiveId" clId="{D0C247E0-DA25-49A9-A83D-A1BB6871071A}" dt="2026-04-14T19:12:38.787" v="3387" actId="14734"/>
          <ac:graphicFrameMkLst>
            <pc:docMk/>
            <pc:sldMk cId="1318515557" sldId="281"/>
            <ac:graphicFrameMk id="5" creationId="{E1214F8E-3A7F-50DE-F545-AC77F41CCD4D}"/>
          </ac:graphicFrameMkLst>
        </pc:graphicFrameChg>
      </pc:sldChg>
      <pc:sldChg chg="addSp delSp modSp add mod ord modClrScheme delDesignElem chgLayout">
        <pc:chgData name="Sarah Wilson" userId="c9541a1b0dac997c" providerId="LiveId" clId="{D0C247E0-DA25-49A9-A83D-A1BB6871071A}" dt="2026-04-14T22:47:50.099" v="3479" actId="6549"/>
        <pc:sldMkLst>
          <pc:docMk/>
          <pc:sldMk cId="674644712" sldId="282"/>
        </pc:sldMkLst>
        <pc:spChg chg="del mod ord">
          <ac:chgData name="Sarah Wilson" userId="c9541a1b0dac997c" providerId="LiveId" clId="{D0C247E0-DA25-49A9-A83D-A1BB6871071A}" dt="2026-04-14T17:44:23.896" v="2989" actId="700"/>
          <ac:spMkLst>
            <pc:docMk/>
            <pc:sldMk cId="674644712" sldId="282"/>
            <ac:spMk id="2" creationId="{6E3A01A6-EA01-DF5F-24D2-2CE91FFD0191}"/>
          </ac:spMkLst>
        </pc:spChg>
        <pc:spChg chg="add mod ord">
          <ac:chgData name="Sarah Wilson" userId="c9541a1b0dac997c" providerId="LiveId" clId="{D0C247E0-DA25-49A9-A83D-A1BB6871071A}" dt="2026-04-14T17:48:05.385" v="3139" actId="14100"/>
          <ac:spMkLst>
            <pc:docMk/>
            <pc:sldMk cId="674644712" sldId="282"/>
            <ac:spMk id="3" creationId="{8678A088-9003-0273-0C92-22E60FF47C26}"/>
          </ac:spMkLst>
        </pc:spChg>
        <pc:spChg chg="add mod">
          <ac:chgData name="Sarah Wilson" userId="c9541a1b0dac997c" providerId="LiveId" clId="{D0C247E0-DA25-49A9-A83D-A1BB6871071A}" dt="2026-04-14T22:47:50.099" v="3479" actId="6549"/>
          <ac:spMkLst>
            <pc:docMk/>
            <pc:sldMk cId="674644712" sldId="282"/>
            <ac:spMk id="4" creationId="{AFC041BA-18AF-5384-2637-710AE467765B}"/>
          </ac:spMkLst>
        </pc:spChg>
        <pc:spChg chg="add del mod">
          <ac:chgData name="Sarah Wilson" userId="c9541a1b0dac997c" providerId="LiveId" clId="{D0C247E0-DA25-49A9-A83D-A1BB6871071A}" dt="2026-04-14T17:44:57.542" v="2993" actId="478"/>
          <ac:spMkLst>
            <pc:docMk/>
            <pc:sldMk cId="674644712" sldId="282"/>
            <ac:spMk id="5" creationId="{E6AA156A-F1A0-9651-B770-FA9761E35CF6}"/>
          </ac:spMkLst>
        </pc:spChg>
        <pc:spChg chg="del">
          <ac:chgData name="Sarah Wilson" userId="c9541a1b0dac997c" providerId="LiveId" clId="{D0C247E0-DA25-49A9-A83D-A1BB6871071A}" dt="2026-04-14T17:44:23.896" v="2989" actId="700"/>
          <ac:spMkLst>
            <pc:docMk/>
            <pc:sldMk cId="674644712" sldId="282"/>
            <ac:spMk id="14" creationId="{DC507BF4-9439-0C0A-7355-6C4EF77BEF27}"/>
          </ac:spMkLst>
        </pc:spChg>
        <pc:spChg chg="del">
          <ac:chgData name="Sarah Wilson" userId="c9541a1b0dac997c" providerId="LiveId" clId="{D0C247E0-DA25-49A9-A83D-A1BB6871071A}" dt="2026-04-14T17:44:23.896" v="2989" actId="700"/>
          <ac:spMkLst>
            <pc:docMk/>
            <pc:sldMk cId="674644712" sldId="282"/>
            <ac:spMk id="16" creationId="{98CD1795-43C7-C7B5-15D4-0D54D393D718}"/>
          </ac:spMkLst>
        </pc:spChg>
        <pc:spChg chg="del">
          <ac:chgData name="Sarah Wilson" userId="c9541a1b0dac997c" providerId="LiveId" clId="{D0C247E0-DA25-49A9-A83D-A1BB6871071A}" dt="2026-04-14T17:44:23.896" v="2989" actId="700"/>
          <ac:spMkLst>
            <pc:docMk/>
            <pc:sldMk cId="674644712" sldId="282"/>
            <ac:spMk id="18" creationId="{79627740-4B8A-9879-F5E8-154511E8997D}"/>
          </ac:spMkLst>
        </pc:spChg>
        <pc:picChg chg="mod ord">
          <ac:chgData name="Sarah Wilson" userId="c9541a1b0dac997c" providerId="LiveId" clId="{D0C247E0-DA25-49A9-A83D-A1BB6871071A}" dt="2026-04-14T17:44:23.896" v="2989" actId="700"/>
          <ac:picMkLst>
            <pc:docMk/>
            <pc:sldMk cId="674644712" sldId="282"/>
            <ac:picMk id="7" creationId="{CA13DE84-E430-3A6C-8F33-213308007E04}"/>
          </ac:picMkLst>
        </pc:pic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47874BB-E7D0-419F-ACF6-FF97E3815BFD}" type="doc">
      <dgm:prSet loTypeId="urn:microsoft.com/office/officeart/2005/8/layout/default" loCatId="list" qsTypeId="urn:microsoft.com/office/officeart/2005/8/quickstyle/simple5" qsCatId="simple" csTypeId="urn:microsoft.com/office/officeart/2005/8/colors/accent1_2" csCatId="accent1" phldr="1"/>
      <dgm:spPr/>
      <dgm:t>
        <a:bodyPr/>
        <a:lstStyle/>
        <a:p>
          <a:endParaRPr lang="en-US"/>
        </a:p>
      </dgm:t>
    </dgm:pt>
    <dgm:pt modelId="{199A5AB1-AA79-4AEF-B634-08D87801B878}">
      <dgm:prSet/>
      <dgm:spPr>
        <a:solidFill>
          <a:schemeClr val="accent4">
            <a:lumMod val="50000"/>
          </a:schemeClr>
        </a:solidFill>
      </dgm:spPr>
      <dgm:t>
        <a:bodyPr/>
        <a:lstStyle/>
        <a:p>
          <a:r>
            <a:rPr lang="en-US" b="1" dirty="0"/>
            <a:t>Town has a shortage of affordable housing due to the high cost of housing </a:t>
          </a:r>
          <a:r>
            <a:rPr lang="en-US" dirty="0"/>
            <a:t>which impacts the general welfare of Town and residents, the municipal &amp; school district workforce, first responders, and other essential workers;</a:t>
          </a:r>
        </a:p>
      </dgm:t>
    </dgm:pt>
    <dgm:pt modelId="{ECF385C6-5BAF-4B6E-91B3-7125DD0F7A75}" type="parTrans" cxnId="{07D21249-C55C-4C1B-9618-15CD07EF1B94}">
      <dgm:prSet/>
      <dgm:spPr/>
      <dgm:t>
        <a:bodyPr/>
        <a:lstStyle/>
        <a:p>
          <a:endParaRPr lang="en-US"/>
        </a:p>
      </dgm:t>
    </dgm:pt>
    <dgm:pt modelId="{3C40090E-0B3B-4D18-AB4A-EA72BB350B50}" type="sibTrans" cxnId="{07D21249-C55C-4C1B-9618-15CD07EF1B94}">
      <dgm:prSet/>
      <dgm:spPr/>
      <dgm:t>
        <a:bodyPr/>
        <a:lstStyle/>
        <a:p>
          <a:endParaRPr lang="en-US"/>
        </a:p>
      </dgm:t>
    </dgm:pt>
    <dgm:pt modelId="{9F115DF8-99FC-4B16-830F-E8324E3AD4DB}">
      <dgm:prSet/>
      <dgm:spPr>
        <a:solidFill>
          <a:schemeClr val="accent4">
            <a:lumMod val="50000"/>
          </a:schemeClr>
        </a:solidFill>
      </dgm:spPr>
      <dgm:t>
        <a:bodyPr/>
        <a:lstStyle/>
        <a:p>
          <a:r>
            <a:rPr lang="en-US" dirty="0"/>
            <a:t>The </a:t>
          </a:r>
          <a:r>
            <a:rPr lang="en-US" b="1" dirty="0"/>
            <a:t>social and economic diversity of the Town </a:t>
          </a:r>
          <a:r>
            <a:rPr lang="en-US" dirty="0"/>
            <a:t>is dependent upon a reasonable supply of affordable housing; </a:t>
          </a:r>
        </a:p>
      </dgm:t>
    </dgm:pt>
    <dgm:pt modelId="{30AFD455-A957-4D97-9293-E5DFBE7687B2}" type="parTrans" cxnId="{AF9B9A94-A8CB-4EFC-AD8F-0975AAC605B1}">
      <dgm:prSet/>
      <dgm:spPr/>
      <dgm:t>
        <a:bodyPr/>
        <a:lstStyle/>
        <a:p>
          <a:endParaRPr lang="en-US"/>
        </a:p>
      </dgm:t>
    </dgm:pt>
    <dgm:pt modelId="{3951DAEB-BC55-48D2-92D4-A0BFCC56B868}" type="sibTrans" cxnId="{AF9B9A94-A8CB-4EFC-AD8F-0975AAC605B1}">
      <dgm:prSet/>
      <dgm:spPr/>
      <dgm:t>
        <a:bodyPr/>
        <a:lstStyle/>
        <a:p>
          <a:endParaRPr lang="en-US"/>
        </a:p>
      </dgm:t>
    </dgm:pt>
    <dgm:pt modelId="{BFAC80BD-9830-4D0E-A7C1-10B102C19D97}">
      <dgm:prSet/>
      <dgm:spPr>
        <a:solidFill>
          <a:schemeClr val="accent4">
            <a:lumMod val="50000"/>
          </a:schemeClr>
        </a:solidFill>
      </dgm:spPr>
      <dgm:t>
        <a:bodyPr/>
        <a:lstStyle/>
        <a:p>
          <a:r>
            <a:rPr lang="en-US" dirty="0"/>
            <a:t>Certain development projects attract new residents to the Town, </a:t>
          </a:r>
          <a:r>
            <a:rPr lang="en-US" b="1" dirty="0"/>
            <a:t>placing pressure on the supply and availability </a:t>
          </a:r>
          <a:r>
            <a:rPr lang="en-US" dirty="0"/>
            <a:t>of affordable housing;</a:t>
          </a:r>
        </a:p>
      </dgm:t>
    </dgm:pt>
    <dgm:pt modelId="{4D0A1397-7AA2-4482-A44C-FF32A5EDA2AE}" type="parTrans" cxnId="{511F06D4-A712-48ED-8CE4-35EA560BDC88}">
      <dgm:prSet/>
      <dgm:spPr/>
      <dgm:t>
        <a:bodyPr/>
        <a:lstStyle/>
        <a:p>
          <a:endParaRPr lang="en-US"/>
        </a:p>
      </dgm:t>
    </dgm:pt>
    <dgm:pt modelId="{50E2DF85-B1E9-402C-9B51-B5CA2936FD90}" type="sibTrans" cxnId="{511F06D4-A712-48ED-8CE4-35EA560BDC88}">
      <dgm:prSet/>
      <dgm:spPr/>
      <dgm:t>
        <a:bodyPr/>
        <a:lstStyle/>
        <a:p>
          <a:endParaRPr lang="en-US"/>
        </a:p>
      </dgm:t>
    </dgm:pt>
    <dgm:pt modelId="{FB22D12A-8630-4734-86D6-CEF2DD5A80FD}">
      <dgm:prSet/>
      <dgm:spPr>
        <a:solidFill>
          <a:schemeClr val="accent4">
            <a:lumMod val="50000"/>
          </a:schemeClr>
        </a:solidFill>
      </dgm:spPr>
      <dgm:t>
        <a:bodyPr/>
        <a:lstStyle/>
        <a:p>
          <a:r>
            <a:rPr lang="en-US" dirty="0"/>
            <a:t>The </a:t>
          </a:r>
          <a:r>
            <a:rPr lang="en-US" b="1" dirty="0"/>
            <a:t>Town’s Comprehensive Plan </a:t>
          </a:r>
          <a:r>
            <a:rPr lang="en-US" dirty="0"/>
            <a:t>supports the creation of affordable housing within the Town;</a:t>
          </a:r>
        </a:p>
      </dgm:t>
    </dgm:pt>
    <dgm:pt modelId="{4C7B92B3-B71C-461C-ADD8-350FB4E5C7AB}" type="parTrans" cxnId="{8870631B-61FF-4006-A7CF-06BF757494C5}">
      <dgm:prSet/>
      <dgm:spPr/>
      <dgm:t>
        <a:bodyPr/>
        <a:lstStyle/>
        <a:p>
          <a:endParaRPr lang="en-US"/>
        </a:p>
      </dgm:t>
    </dgm:pt>
    <dgm:pt modelId="{750E148E-2B14-40AF-8076-4F1846DEC749}" type="sibTrans" cxnId="{8870631B-61FF-4006-A7CF-06BF757494C5}">
      <dgm:prSet/>
      <dgm:spPr/>
      <dgm:t>
        <a:bodyPr/>
        <a:lstStyle/>
        <a:p>
          <a:endParaRPr lang="en-US"/>
        </a:p>
      </dgm:t>
    </dgm:pt>
    <dgm:pt modelId="{B12CD6C4-E5A2-4E40-A5C0-34A33DF4A6C5}">
      <dgm:prSet/>
      <dgm:spPr>
        <a:solidFill>
          <a:schemeClr val="accent4">
            <a:lumMod val="50000"/>
          </a:schemeClr>
        </a:solidFill>
      </dgm:spPr>
      <dgm:t>
        <a:bodyPr/>
        <a:lstStyle/>
        <a:p>
          <a:r>
            <a:rPr lang="en-US" dirty="0"/>
            <a:t>The Yorktown Community Housing Board administers the Town’s affordable housing program and establishes affordability guidelines;</a:t>
          </a:r>
        </a:p>
      </dgm:t>
    </dgm:pt>
    <dgm:pt modelId="{6B679984-451C-4070-9AA0-FED2A98A31F3}" type="parTrans" cxnId="{E56722E5-C231-4303-86A3-372E73711332}">
      <dgm:prSet/>
      <dgm:spPr/>
      <dgm:t>
        <a:bodyPr/>
        <a:lstStyle/>
        <a:p>
          <a:endParaRPr lang="en-US"/>
        </a:p>
      </dgm:t>
    </dgm:pt>
    <dgm:pt modelId="{3DCC3F19-C591-45D4-9B8D-BE2C3CF3D1B3}" type="sibTrans" cxnId="{E56722E5-C231-4303-86A3-372E73711332}">
      <dgm:prSet/>
      <dgm:spPr/>
      <dgm:t>
        <a:bodyPr/>
        <a:lstStyle/>
        <a:p>
          <a:endParaRPr lang="en-US"/>
        </a:p>
      </dgm:t>
    </dgm:pt>
    <dgm:pt modelId="{FAE6B25F-3C57-4C18-BA35-041D9D52028A}">
      <dgm:prSet/>
      <dgm:spPr>
        <a:solidFill>
          <a:schemeClr val="accent4">
            <a:lumMod val="50000"/>
          </a:schemeClr>
        </a:solidFill>
      </dgm:spPr>
      <dgm:t>
        <a:bodyPr/>
        <a:lstStyle/>
        <a:p>
          <a:r>
            <a:rPr lang="en-US" dirty="0"/>
            <a:t>It is the policy of the Town to </a:t>
          </a:r>
          <a:r>
            <a:rPr lang="en-US" b="1" dirty="0"/>
            <a:t>require builders of new housing to incorporate affordable housing within their developments.  </a:t>
          </a:r>
          <a:endParaRPr lang="en-US" dirty="0"/>
        </a:p>
      </dgm:t>
    </dgm:pt>
    <dgm:pt modelId="{AB4FB8E4-1EC8-4837-8B6B-94EE477196D8}" type="parTrans" cxnId="{87A673B3-4304-457A-A87E-F72C42E02988}">
      <dgm:prSet/>
      <dgm:spPr/>
      <dgm:t>
        <a:bodyPr/>
        <a:lstStyle/>
        <a:p>
          <a:endParaRPr lang="en-US"/>
        </a:p>
      </dgm:t>
    </dgm:pt>
    <dgm:pt modelId="{A489CD11-1AF2-4583-95F6-90E02382AF26}" type="sibTrans" cxnId="{87A673B3-4304-457A-A87E-F72C42E02988}">
      <dgm:prSet/>
      <dgm:spPr/>
      <dgm:t>
        <a:bodyPr/>
        <a:lstStyle/>
        <a:p>
          <a:endParaRPr lang="en-US"/>
        </a:p>
      </dgm:t>
    </dgm:pt>
    <dgm:pt modelId="{BD11322B-8813-4F0F-9B42-879C81BED88A}" type="pres">
      <dgm:prSet presAssocID="{047874BB-E7D0-419F-ACF6-FF97E3815BFD}" presName="diagram" presStyleCnt="0">
        <dgm:presLayoutVars>
          <dgm:dir/>
          <dgm:resizeHandles val="exact"/>
        </dgm:presLayoutVars>
      </dgm:prSet>
      <dgm:spPr/>
    </dgm:pt>
    <dgm:pt modelId="{7AAA4B75-7A08-452B-83F6-572235623C16}" type="pres">
      <dgm:prSet presAssocID="{199A5AB1-AA79-4AEF-B634-08D87801B878}" presName="node" presStyleLbl="node1" presStyleIdx="0" presStyleCnt="6" custLinFactNeighborY="-18246">
        <dgm:presLayoutVars>
          <dgm:bulletEnabled val="1"/>
        </dgm:presLayoutVars>
      </dgm:prSet>
      <dgm:spPr/>
    </dgm:pt>
    <dgm:pt modelId="{944979B0-41D1-4C1F-83AA-9A4A472D2E18}" type="pres">
      <dgm:prSet presAssocID="{3C40090E-0B3B-4D18-AB4A-EA72BB350B50}" presName="sibTrans" presStyleCnt="0"/>
      <dgm:spPr/>
    </dgm:pt>
    <dgm:pt modelId="{B6798A40-E2B2-4D19-AD92-331AA8BF0526}" type="pres">
      <dgm:prSet presAssocID="{9F115DF8-99FC-4B16-830F-E8324E3AD4DB}" presName="node" presStyleLbl="node1" presStyleIdx="1" presStyleCnt="6" custLinFactNeighborY="-17982">
        <dgm:presLayoutVars>
          <dgm:bulletEnabled val="1"/>
        </dgm:presLayoutVars>
      </dgm:prSet>
      <dgm:spPr/>
    </dgm:pt>
    <dgm:pt modelId="{DBA05420-BD6C-40EB-B33C-C510FCD6E5CD}" type="pres">
      <dgm:prSet presAssocID="{3951DAEB-BC55-48D2-92D4-A0BFCC56B868}" presName="sibTrans" presStyleCnt="0"/>
      <dgm:spPr/>
    </dgm:pt>
    <dgm:pt modelId="{65151ECD-3025-4C91-9C77-649E285E2161}" type="pres">
      <dgm:prSet presAssocID="{BFAC80BD-9830-4D0E-A7C1-10B102C19D97}" presName="node" presStyleLbl="node1" presStyleIdx="2" presStyleCnt="6" custLinFactNeighborX="0" custLinFactNeighborY="-17982">
        <dgm:presLayoutVars>
          <dgm:bulletEnabled val="1"/>
        </dgm:presLayoutVars>
      </dgm:prSet>
      <dgm:spPr/>
    </dgm:pt>
    <dgm:pt modelId="{CC55430C-9E53-4CD4-9226-B873A5BFAA76}" type="pres">
      <dgm:prSet presAssocID="{50E2DF85-B1E9-402C-9B51-B5CA2936FD90}" presName="sibTrans" presStyleCnt="0"/>
      <dgm:spPr/>
    </dgm:pt>
    <dgm:pt modelId="{D9A27971-04AE-4C0D-8E04-691F29803237}" type="pres">
      <dgm:prSet presAssocID="{FB22D12A-8630-4734-86D6-CEF2DD5A80FD}" presName="node" presStyleLbl="node1" presStyleIdx="3" presStyleCnt="6">
        <dgm:presLayoutVars>
          <dgm:bulletEnabled val="1"/>
        </dgm:presLayoutVars>
      </dgm:prSet>
      <dgm:spPr/>
    </dgm:pt>
    <dgm:pt modelId="{BD7DF233-E734-42C2-928C-93F35E036160}" type="pres">
      <dgm:prSet presAssocID="{750E148E-2B14-40AF-8076-4F1846DEC749}" presName="sibTrans" presStyleCnt="0"/>
      <dgm:spPr/>
    </dgm:pt>
    <dgm:pt modelId="{19862C07-318A-43D7-A32F-EA2B368F44DF}" type="pres">
      <dgm:prSet presAssocID="{B12CD6C4-E5A2-4E40-A5C0-34A33DF4A6C5}" presName="node" presStyleLbl="node1" presStyleIdx="4" presStyleCnt="6">
        <dgm:presLayoutVars>
          <dgm:bulletEnabled val="1"/>
        </dgm:presLayoutVars>
      </dgm:prSet>
      <dgm:spPr/>
    </dgm:pt>
    <dgm:pt modelId="{99B585B8-F984-48E9-A087-CA9C24736731}" type="pres">
      <dgm:prSet presAssocID="{3DCC3F19-C591-45D4-9B8D-BE2C3CF3D1B3}" presName="sibTrans" presStyleCnt="0"/>
      <dgm:spPr/>
    </dgm:pt>
    <dgm:pt modelId="{60D1994C-6087-44A7-BC61-5930C77B034D}" type="pres">
      <dgm:prSet presAssocID="{FAE6B25F-3C57-4C18-BA35-041D9D52028A}" presName="node" presStyleLbl="node1" presStyleIdx="5" presStyleCnt="6">
        <dgm:presLayoutVars>
          <dgm:bulletEnabled val="1"/>
        </dgm:presLayoutVars>
      </dgm:prSet>
      <dgm:spPr/>
    </dgm:pt>
  </dgm:ptLst>
  <dgm:cxnLst>
    <dgm:cxn modelId="{4058AE09-68F6-4AE5-B02C-A461EA336854}" type="presOf" srcId="{199A5AB1-AA79-4AEF-B634-08D87801B878}" destId="{7AAA4B75-7A08-452B-83F6-572235623C16}" srcOrd="0" destOrd="0" presId="urn:microsoft.com/office/officeart/2005/8/layout/default"/>
    <dgm:cxn modelId="{8870631B-61FF-4006-A7CF-06BF757494C5}" srcId="{047874BB-E7D0-419F-ACF6-FF97E3815BFD}" destId="{FB22D12A-8630-4734-86D6-CEF2DD5A80FD}" srcOrd="3" destOrd="0" parTransId="{4C7B92B3-B71C-461C-ADD8-350FB4E5C7AB}" sibTransId="{750E148E-2B14-40AF-8076-4F1846DEC749}"/>
    <dgm:cxn modelId="{346A3D3B-5A0A-41CC-B89D-BE4247D55C59}" type="presOf" srcId="{FAE6B25F-3C57-4C18-BA35-041D9D52028A}" destId="{60D1994C-6087-44A7-BC61-5930C77B034D}" srcOrd="0" destOrd="0" presId="urn:microsoft.com/office/officeart/2005/8/layout/default"/>
    <dgm:cxn modelId="{07D21249-C55C-4C1B-9618-15CD07EF1B94}" srcId="{047874BB-E7D0-419F-ACF6-FF97E3815BFD}" destId="{199A5AB1-AA79-4AEF-B634-08D87801B878}" srcOrd="0" destOrd="0" parTransId="{ECF385C6-5BAF-4B6E-91B3-7125DD0F7A75}" sibTransId="{3C40090E-0B3B-4D18-AB4A-EA72BB350B50}"/>
    <dgm:cxn modelId="{4C8C076B-1FBC-44D9-8823-E8D8305A7BDF}" type="presOf" srcId="{BFAC80BD-9830-4D0E-A7C1-10B102C19D97}" destId="{65151ECD-3025-4C91-9C77-649E285E2161}" srcOrd="0" destOrd="0" presId="urn:microsoft.com/office/officeart/2005/8/layout/default"/>
    <dgm:cxn modelId="{474B7871-7A1D-48C2-BE58-7ED4B9E329B9}" type="presOf" srcId="{047874BB-E7D0-419F-ACF6-FF97E3815BFD}" destId="{BD11322B-8813-4F0F-9B42-879C81BED88A}" srcOrd="0" destOrd="0" presId="urn:microsoft.com/office/officeart/2005/8/layout/default"/>
    <dgm:cxn modelId="{AF9B9A94-A8CB-4EFC-AD8F-0975AAC605B1}" srcId="{047874BB-E7D0-419F-ACF6-FF97E3815BFD}" destId="{9F115DF8-99FC-4B16-830F-E8324E3AD4DB}" srcOrd="1" destOrd="0" parTransId="{30AFD455-A957-4D97-9293-E5DFBE7687B2}" sibTransId="{3951DAEB-BC55-48D2-92D4-A0BFCC56B868}"/>
    <dgm:cxn modelId="{5D6BAFA0-D6BD-453F-A619-30A7358846C7}" type="presOf" srcId="{FB22D12A-8630-4734-86D6-CEF2DD5A80FD}" destId="{D9A27971-04AE-4C0D-8E04-691F29803237}" srcOrd="0" destOrd="0" presId="urn:microsoft.com/office/officeart/2005/8/layout/default"/>
    <dgm:cxn modelId="{87A673B3-4304-457A-A87E-F72C42E02988}" srcId="{047874BB-E7D0-419F-ACF6-FF97E3815BFD}" destId="{FAE6B25F-3C57-4C18-BA35-041D9D52028A}" srcOrd="5" destOrd="0" parTransId="{AB4FB8E4-1EC8-4837-8B6B-94EE477196D8}" sibTransId="{A489CD11-1AF2-4583-95F6-90E02382AF26}"/>
    <dgm:cxn modelId="{511F06D4-A712-48ED-8CE4-35EA560BDC88}" srcId="{047874BB-E7D0-419F-ACF6-FF97E3815BFD}" destId="{BFAC80BD-9830-4D0E-A7C1-10B102C19D97}" srcOrd="2" destOrd="0" parTransId="{4D0A1397-7AA2-4482-A44C-FF32A5EDA2AE}" sibTransId="{50E2DF85-B1E9-402C-9B51-B5CA2936FD90}"/>
    <dgm:cxn modelId="{C63199E2-0B94-4C8A-9A54-42A7D5003A9F}" type="presOf" srcId="{B12CD6C4-E5A2-4E40-A5C0-34A33DF4A6C5}" destId="{19862C07-318A-43D7-A32F-EA2B368F44DF}" srcOrd="0" destOrd="0" presId="urn:microsoft.com/office/officeart/2005/8/layout/default"/>
    <dgm:cxn modelId="{E56722E5-C231-4303-86A3-372E73711332}" srcId="{047874BB-E7D0-419F-ACF6-FF97E3815BFD}" destId="{B12CD6C4-E5A2-4E40-A5C0-34A33DF4A6C5}" srcOrd="4" destOrd="0" parTransId="{6B679984-451C-4070-9AA0-FED2A98A31F3}" sibTransId="{3DCC3F19-C591-45D4-9B8D-BE2C3CF3D1B3}"/>
    <dgm:cxn modelId="{7C7B24EC-4E66-43F4-8BA4-18489D869FCC}" type="presOf" srcId="{9F115DF8-99FC-4B16-830F-E8324E3AD4DB}" destId="{B6798A40-E2B2-4D19-AD92-331AA8BF0526}" srcOrd="0" destOrd="0" presId="urn:microsoft.com/office/officeart/2005/8/layout/default"/>
    <dgm:cxn modelId="{A874770E-8939-467C-A626-C39CCC78FF3E}" type="presParOf" srcId="{BD11322B-8813-4F0F-9B42-879C81BED88A}" destId="{7AAA4B75-7A08-452B-83F6-572235623C16}" srcOrd="0" destOrd="0" presId="urn:microsoft.com/office/officeart/2005/8/layout/default"/>
    <dgm:cxn modelId="{DCA39C22-7309-456F-BF15-BB68897A8F9D}" type="presParOf" srcId="{BD11322B-8813-4F0F-9B42-879C81BED88A}" destId="{944979B0-41D1-4C1F-83AA-9A4A472D2E18}" srcOrd="1" destOrd="0" presId="urn:microsoft.com/office/officeart/2005/8/layout/default"/>
    <dgm:cxn modelId="{F3851A3F-36A4-46BC-AC32-A68D90C75160}" type="presParOf" srcId="{BD11322B-8813-4F0F-9B42-879C81BED88A}" destId="{B6798A40-E2B2-4D19-AD92-331AA8BF0526}" srcOrd="2" destOrd="0" presId="urn:microsoft.com/office/officeart/2005/8/layout/default"/>
    <dgm:cxn modelId="{404DFD35-4BB5-437A-BC77-933C8097ABA5}" type="presParOf" srcId="{BD11322B-8813-4F0F-9B42-879C81BED88A}" destId="{DBA05420-BD6C-40EB-B33C-C510FCD6E5CD}" srcOrd="3" destOrd="0" presId="urn:microsoft.com/office/officeart/2005/8/layout/default"/>
    <dgm:cxn modelId="{34BCFB07-8199-4CAA-9144-94275B2B4CDE}" type="presParOf" srcId="{BD11322B-8813-4F0F-9B42-879C81BED88A}" destId="{65151ECD-3025-4C91-9C77-649E285E2161}" srcOrd="4" destOrd="0" presId="urn:microsoft.com/office/officeart/2005/8/layout/default"/>
    <dgm:cxn modelId="{9EBE0486-BD7C-470C-A62A-66FC3CD50F4A}" type="presParOf" srcId="{BD11322B-8813-4F0F-9B42-879C81BED88A}" destId="{CC55430C-9E53-4CD4-9226-B873A5BFAA76}" srcOrd="5" destOrd="0" presId="urn:microsoft.com/office/officeart/2005/8/layout/default"/>
    <dgm:cxn modelId="{837F06F1-C5E9-4983-96DB-7FE4E1F6BBC1}" type="presParOf" srcId="{BD11322B-8813-4F0F-9B42-879C81BED88A}" destId="{D9A27971-04AE-4C0D-8E04-691F29803237}" srcOrd="6" destOrd="0" presId="urn:microsoft.com/office/officeart/2005/8/layout/default"/>
    <dgm:cxn modelId="{E2B9BD76-E3CF-4FEE-8D22-967C34ED004D}" type="presParOf" srcId="{BD11322B-8813-4F0F-9B42-879C81BED88A}" destId="{BD7DF233-E734-42C2-928C-93F35E036160}" srcOrd="7" destOrd="0" presId="urn:microsoft.com/office/officeart/2005/8/layout/default"/>
    <dgm:cxn modelId="{3B8F6E45-C300-45A6-8B17-7F34BD658586}" type="presParOf" srcId="{BD11322B-8813-4F0F-9B42-879C81BED88A}" destId="{19862C07-318A-43D7-A32F-EA2B368F44DF}" srcOrd="8" destOrd="0" presId="urn:microsoft.com/office/officeart/2005/8/layout/default"/>
    <dgm:cxn modelId="{11D29F26-6378-4F84-95ED-022E6A661626}" type="presParOf" srcId="{BD11322B-8813-4F0F-9B42-879C81BED88A}" destId="{99B585B8-F984-48E9-A087-CA9C24736731}" srcOrd="9" destOrd="0" presId="urn:microsoft.com/office/officeart/2005/8/layout/default"/>
    <dgm:cxn modelId="{3F3A2A23-7CF5-43DD-9052-AA00D34F5BF9}" type="presParOf" srcId="{BD11322B-8813-4F0F-9B42-879C81BED88A}" destId="{60D1994C-6087-44A7-BC61-5930C77B034D}" srcOrd="10" destOrd="0" presId="urn:microsoft.com/office/officeart/2005/8/layout/defaul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651780E-BEF2-43F7-9C79-BD86903C4B60}"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598EACC4-F29D-4BDC-9E58-C1F5CEDB258F}">
      <dgm:prSet/>
      <dgm:spPr/>
      <dgm:t>
        <a:bodyPr/>
        <a:lstStyle/>
        <a:p>
          <a:r>
            <a:rPr lang="en-US" dirty="0"/>
            <a:t>ensure that </a:t>
          </a:r>
          <a:r>
            <a:rPr lang="en-US" b="1" dirty="0"/>
            <a:t>new residential development</a:t>
          </a:r>
          <a:r>
            <a:rPr lang="en-US" dirty="0"/>
            <a:t> in the Town includes a </a:t>
          </a:r>
          <a:r>
            <a:rPr lang="en-US" b="1" dirty="0"/>
            <a:t>reasonable supply </a:t>
          </a:r>
          <a:r>
            <a:rPr lang="en-US" dirty="0"/>
            <a:t>of affordable housing to </a:t>
          </a:r>
          <a:r>
            <a:rPr lang="en-US" b="1" dirty="0"/>
            <a:t>address housing needs</a:t>
          </a:r>
          <a:r>
            <a:rPr lang="en-US" dirty="0"/>
            <a:t>. </a:t>
          </a:r>
        </a:p>
      </dgm:t>
    </dgm:pt>
    <dgm:pt modelId="{FDA2AB9B-64CB-4CDB-9079-52070895EAD7}" type="parTrans" cxnId="{E7273517-3723-402D-9F50-5BB278678489}">
      <dgm:prSet/>
      <dgm:spPr/>
      <dgm:t>
        <a:bodyPr/>
        <a:lstStyle/>
        <a:p>
          <a:endParaRPr lang="en-US"/>
        </a:p>
      </dgm:t>
    </dgm:pt>
    <dgm:pt modelId="{DD638699-7DB9-4FD3-A5EB-0A28817B92E9}" type="sibTrans" cxnId="{E7273517-3723-402D-9F50-5BB278678489}">
      <dgm:prSet/>
      <dgm:spPr/>
      <dgm:t>
        <a:bodyPr/>
        <a:lstStyle/>
        <a:p>
          <a:endParaRPr lang="en-US"/>
        </a:p>
      </dgm:t>
    </dgm:pt>
    <dgm:pt modelId="{BF0C85EA-BA92-4771-BB88-3AA7DEC689C0}">
      <dgm:prSet/>
      <dgm:spPr/>
      <dgm:t>
        <a:bodyPr/>
        <a:lstStyle/>
        <a:p>
          <a:r>
            <a:rPr lang="en-US" dirty="0"/>
            <a:t>sets forth </a:t>
          </a:r>
          <a:r>
            <a:rPr lang="en-US" b="1" dirty="0"/>
            <a:t>standards</a:t>
          </a:r>
          <a:r>
            <a:rPr lang="en-US" dirty="0"/>
            <a:t> for affordable housing to be provided in conjunction with new residential developments.  </a:t>
          </a:r>
        </a:p>
      </dgm:t>
    </dgm:pt>
    <dgm:pt modelId="{A0B76147-3A87-4F86-97BC-B733E58A7684}" type="parTrans" cxnId="{97887EB4-596A-4259-8370-D85CBF0A1564}">
      <dgm:prSet/>
      <dgm:spPr/>
      <dgm:t>
        <a:bodyPr/>
        <a:lstStyle/>
        <a:p>
          <a:endParaRPr lang="en-US"/>
        </a:p>
      </dgm:t>
    </dgm:pt>
    <dgm:pt modelId="{2A5FD2AE-D4BE-496E-BA85-9E14E1D54726}" type="sibTrans" cxnId="{97887EB4-596A-4259-8370-D85CBF0A1564}">
      <dgm:prSet/>
      <dgm:spPr/>
      <dgm:t>
        <a:bodyPr/>
        <a:lstStyle/>
        <a:p>
          <a:endParaRPr lang="en-US"/>
        </a:p>
      </dgm:t>
    </dgm:pt>
    <dgm:pt modelId="{FF8EC3E0-5D7C-48F1-8EAF-6C1A62703661}">
      <dgm:prSet/>
      <dgm:spPr/>
      <dgm:t>
        <a:bodyPr/>
        <a:lstStyle/>
        <a:p>
          <a:r>
            <a:rPr lang="en-US" dirty="0"/>
            <a:t>provision of such housing may be achieved through the conveyance of land and the </a:t>
          </a:r>
          <a:r>
            <a:rPr lang="en-US" b="1" dirty="0"/>
            <a:t>construction of fair and affordable housing units </a:t>
          </a:r>
          <a:r>
            <a:rPr lang="en-US" dirty="0"/>
            <a:t>in the residential developments. </a:t>
          </a:r>
        </a:p>
      </dgm:t>
    </dgm:pt>
    <dgm:pt modelId="{1B5BAD08-7E29-4E83-B01D-04B2814C6DCB}" type="parTrans" cxnId="{AA7AAC2C-ACC0-4D4D-BD41-4B2E0E21793C}">
      <dgm:prSet/>
      <dgm:spPr/>
      <dgm:t>
        <a:bodyPr/>
        <a:lstStyle/>
        <a:p>
          <a:endParaRPr lang="en-US"/>
        </a:p>
      </dgm:t>
    </dgm:pt>
    <dgm:pt modelId="{CA0B7EFF-94C9-4933-ADC2-030FBDBB3703}" type="sibTrans" cxnId="{AA7AAC2C-ACC0-4D4D-BD41-4B2E0E21793C}">
      <dgm:prSet/>
      <dgm:spPr/>
      <dgm:t>
        <a:bodyPr/>
        <a:lstStyle/>
        <a:p>
          <a:endParaRPr lang="en-US"/>
        </a:p>
      </dgm:t>
    </dgm:pt>
    <dgm:pt modelId="{3CC93F94-D463-456A-AB66-BA79B73610A1}" type="pres">
      <dgm:prSet presAssocID="{4651780E-BEF2-43F7-9C79-BD86903C4B60}" presName="linear" presStyleCnt="0">
        <dgm:presLayoutVars>
          <dgm:animLvl val="lvl"/>
          <dgm:resizeHandles val="exact"/>
        </dgm:presLayoutVars>
      </dgm:prSet>
      <dgm:spPr/>
    </dgm:pt>
    <dgm:pt modelId="{E24734D8-199B-47C1-B6C5-444DAC9B51EB}" type="pres">
      <dgm:prSet presAssocID="{598EACC4-F29D-4BDC-9E58-C1F5CEDB258F}" presName="parentText" presStyleLbl="node1" presStyleIdx="0" presStyleCnt="3">
        <dgm:presLayoutVars>
          <dgm:chMax val="0"/>
          <dgm:bulletEnabled val="1"/>
        </dgm:presLayoutVars>
      </dgm:prSet>
      <dgm:spPr/>
    </dgm:pt>
    <dgm:pt modelId="{32B0B0ED-AE35-4D5E-ACCE-B2809E11D7BC}" type="pres">
      <dgm:prSet presAssocID="{DD638699-7DB9-4FD3-A5EB-0A28817B92E9}" presName="spacer" presStyleCnt="0"/>
      <dgm:spPr/>
    </dgm:pt>
    <dgm:pt modelId="{406A3811-C157-475D-85FC-84849A223D14}" type="pres">
      <dgm:prSet presAssocID="{BF0C85EA-BA92-4771-BB88-3AA7DEC689C0}" presName="parentText" presStyleLbl="node1" presStyleIdx="1" presStyleCnt="3">
        <dgm:presLayoutVars>
          <dgm:chMax val="0"/>
          <dgm:bulletEnabled val="1"/>
        </dgm:presLayoutVars>
      </dgm:prSet>
      <dgm:spPr/>
    </dgm:pt>
    <dgm:pt modelId="{5ADF61DF-98F5-4C14-9D04-42357F2A27FF}" type="pres">
      <dgm:prSet presAssocID="{2A5FD2AE-D4BE-496E-BA85-9E14E1D54726}" presName="spacer" presStyleCnt="0"/>
      <dgm:spPr/>
    </dgm:pt>
    <dgm:pt modelId="{AD2A76B0-7B10-4F2C-83E4-D5CED9827C8F}" type="pres">
      <dgm:prSet presAssocID="{FF8EC3E0-5D7C-48F1-8EAF-6C1A62703661}" presName="parentText" presStyleLbl="node1" presStyleIdx="2" presStyleCnt="3">
        <dgm:presLayoutVars>
          <dgm:chMax val="0"/>
          <dgm:bulletEnabled val="1"/>
        </dgm:presLayoutVars>
      </dgm:prSet>
      <dgm:spPr/>
    </dgm:pt>
  </dgm:ptLst>
  <dgm:cxnLst>
    <dgm:cxn modelId="{E7273517-3723-402D-9F50-5BB278678489}" srcId="{4651780E-BEF2-43F7-9C79-BD86903C4B60}" destId="{598EACC4-F29D-4BDC-9E58-C1F5CEDB258F}" srcOrd="0" destOrd="0" parTransId="{FDA2AB9B-64CB-4CDB-9079-52070895EAD7}" sibTransId="{DD638699-7DB9-4FD3-A5EB-0A28817B92E9}"/>
    <dgm:cxn modelId="{AA7AAC2C-ACC0-4D4D-BD41-4B2E0E21793C}" srcId="{4651780E-BEF2-43F7-9C79-BD86903C4B60}" destId="{FF8EC3E0-5D7C-48F1-8EAF-6C1A62703661}" srcOrd="2" destOrd="0" parTransId="{1B5BAD08-7E29-4E83-B01D-04B2814C6DCB}" sibTransId="{CA0B7EFF-94C9-4933-ADC2-030FBDBB3703}"/>
    <dgm:cxn modelId="{2DB97C38-32C9-49D1-9ECF-A8233C837B5F}" type="presOf" srcId="{BF0C85EA-BA92-4771-BB88-3AA7DEC689C0}" destId="{406A3811-C157-475D-85FC-84849A223D14}" srcOrd="0" destOrd="0" presId="urn:microsoft.com/office/officeart/2005/8/layout/vList2"/>
    <dgm:cxn modelId="{8285463D-A497-492A-9DC7-9555F7567F4E}" type="presOf" srcId="{FF8EC3E0-5D7C-48F1-8EAF-6C1A62703661}" destId="{AD2A76B0-7B10-4F2C-83E4-D5CED9827C8F}" srcOrd="0" destOrd="0" presId="urn:microsoft.com/office/officeart/2005/8/layout/vList2"/>
    <dgm:cxn modelId="{0D29F040-F522-458C-930C-C8D3EC4261A8}" type="presOf" srcId="{4651780E-BEF2-43F7-9C79-BD86903C4B60}" destId="{3CC93F94-D463-456A-AB66-BA79B73610A1}" srcOrd="0" destOrd="0" presId="urn:microsoft.com/office/officeart/2005/8/layout/vList2"/>
    <dgm:cxn modelId="{48276A59-018F-441D-8A9D-D1564F3EFACF}" type="presOf" srcId="{598EACC4-F29D-4BDC-9E58-C1F5CEDB258F}" destId="{E24734D8-199B-47C1-B6C5-444DAC9B51EB}" srcOrd="0" destOrd="0" presId="urn:microsoft.com/office/officeart/2005/8/layout/vList2"/>
    <dgm:cxn modelId="{97887EB4-596A-4259-8370-D85CBF0A1564}" srcId="{4651780E-BEF2-43F7-9C79-BD86903C4B60}" destId="{BF0C85EA-BA92-4771-BB88-3AA7DEC689C0}" srcOrd="1" destOrd="0" parTransId="{A0B76147-3A87-4F86-97BC-B733E58A7684}" sibTransId="{2A5FD2AE-D4BE-496E-BA85-9E14E1D54726}"/>
    <dgm:cxn modelId="{46E25854-1F2A-4063-9717-AEDF9565B7A8}" type="presParOf" srcId="{3CC93F94-D463-456A-AB66-BA79B73610A1}" destId="{E24734D8-199B-47C1-B6C5-444DAC9B51EB}" srcOrd="0" destOrd="0" presId="urn:microsoft.com/office/officeart/2005/8/layout/vList2"/>
    <dgm:cxn modelId="{F849110D-8FED-496A-BF49-75F049DDF1CE}" type="presParOf" srcId="{3CC93F94-D463-456A-AB66-BA79B73610A1}" destId="{32B0B0ED-AE35-4D5E-ACCE-B2809E11D7BC}" srcOrd="1" destOrd="0" presId="urn:microsoft.com/office/officeart/2005/8/layout/vList2"/>
    <dgm:cxn modelId="{F8A3A13D-6CAD-4405-A11D-B4362B140DBD}" type="presParOf" srcId="{3CC93F94-D463-456A-AB66-BA79B73610A1}" destId="{406A3811-C157-475D-85FC-84849A223D14}" srcOrd="2" destOrd="0" presId="urn:microsoft.com/office/officeart/2005/8/layout/vList2"/>
    <dgm:cxn modelId="{B9624245-58F7-4E53-80C8-6193226F8D8D}" type="presParOf" srcId="{3CC93F94-D463-456A-AB66-BA79B73610A1}" destId="{5ADF61DF-98F5-4C14-9D04-42357F2A27FF}" srcOrd="3" destOrd="0" presId="urn:microsoft.com/office/officeart/2005/8/layout/vList2"/>
    <dgm:cxn modelId="{867F50F1-5CA2-4DB3-8CAD-6E51060A5029}" type="presParOf" srcId="{3CC93F94-D463-456A-AB66-BA79B73610A1}" destId="{AD2A76B0-7B10-4F2C-83E4-D5CED9827C8F}"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AAA4B75-7A08-452B-83F6-572235623C16}">
      <dsp:nvSpPr>
        <dsp:cNvPr id="0" name=""/>
        <dsp:cNvSpPr/>
      </dsp:nvSpPr>
      <dsp:spPr>
        <a:xfrm>
          <a:off x="0" y="177156"/>
          <a:ext cx="3619499" cy="2171700"/>
        </a:xfrm>
        <a:prstGeom prst="rect">
          <a:avLst/>
        </a:prstGeom>
        <a:solidFill>
          <a:schemeClr val="accent4">
            <a:lumMod val="50000"/>
          </a:schemeClr>
        </a:soli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b="1" kern="1200" dirty="0"/>
            <a:t>Town has a shortage of affordable housing due to the high cost of housing </a:t>
          </a:r>
          <a:r>
            <a:rPr lang="en-US" sz="1800" kern="1200" dirty="0"/>
            <a:t>which impacts the general welfare of Town and residents, the municipal &amp; school district workforce, first responders, and other essential workers;</a:t>
          </a:r>
        </a:p>
      </dsp:txBody>
      <dsp:txXfrm>
        <a:off x="0" y="177156"/>
        <a:ext cx="3619499" cy="2171700"/>
      </dsp:txXfrm>
    </dsp:sp>
    <dsp:sp modelId="{B6798A40-E2B2-4D19-AD92-331AA8BF0526}">
      <dsp:nvSpPr>
        <dsp:cNvPr id="0" name=""/>
        <dsp:cNvSpPr/>
      </dsp:nvSpPr>
      <dsp:spPr>
        <a:xfrm>
          <a:off x="3981450" y="182889"/>
          <a:ext cx="3619499" cy="2171700"/>
        </a:xfrm>
        <a:prstGeom prst="rect">
          <a:avLst/>
        </a:prstGeom>
        <a:solidFill>
          <a:schemeClr val="accent4">
            <a:lumMod val="50000"/>
          </a:schemeClr>
        </a:soli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The </a:t>
          </a:r>
          <a:r>
            <a:rPr lang="en-US" sz="1800" b="1" kern="1200" dirty="0"/>
            <a:t>social and economic diversity of the Town </a:t>
          </a:r>
          <a:r>
            <a:rPr lang="en-US" sz="1800" kern="1200" dirty="0"/>
            <a:t>is dependent upon a reasonable supply of affordable housing; </a:t>
          </a:r>
        </a:p>
      </dsp:txBody>
      <dsp:txXfrm>
        <a:off x="3981450" y="182889"/>
        <a:ext cx="3619499" cy="2171700"/>
      </dsp:txXfrm>
    </dsp:sp>
    <dsp:sp modelId="{65151ECD-3025-4C91-9C77-649E285E2161}">
      <dsp:nvSpPr>
        <dsp:cNvPr id="0" name=""/>
        <dsp:cNvSpPr/>
      </dsp:nvSpPr>
      <dsp:spPr>
        <a:xfrm>
          <a:off x="7962900" y="182889"/>
          <a:ext cx="3619499" cy="2171700"/>
        </a:xfrm>
        <a:prstGeom prst="rect">
          <a:avLst/>
        </a:prstGeom>
        <a:solidFill>
          <a:schemeClr val="accent4">
            <a:lumMod val="50000"/>
          </a:schemeClr>
        </a:soli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Certain development projects attract new residents to the Town, </a:t>
          </a:r>
          <a:r>
            <a:rPr lang="en-US" sz="1800" b="1" kern="1200" dirty="0"/>
            <a:t>placing pressure on the supply and availability </a:t>
          </a:r>
          <a:r>
            <a:rPr lang="en-US" sz="1800" kern="1200" dirty="0"/>
            <a:t>of affordable housing;</a:t>
          </a:r>
        </a:p>
      </dsp:txBody>
      <dsp:txXfrm>
        <a:off x="7962900" y="182889"/>
        <a:ext cx="3619499" cy="2171700"/>
      </dsp:txXfrm>
    </dsp:sp>
    <dsp:sp modelId="{D9A27971-04AE-4C0D-8E04-691F29803237}">
      <dsp:nvSpPr>
        <dsp:cNvPr id="0" name=""/>
        <dsp:cNvSpPr/>
      </dsp:nvSpPr>
      <dsp:spPr>
        <a:xfrm>
          <a:off x="0" y="3107055"/>
          <a:ext cx="3619499" cy="2171700"/>
        </a:xfrm>
        <a:prstGeom prst="rect">
          <a:avLst/>
        </a:prstGeom>
        <a:solidFill>
          <a:schemeClr val="accent4">
            <a:lumMod val="50000"/>
          </a:schemeClr>
        </a:soli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The </a:t>
          </a:r>
          <a:r>
            <a:rPr lang="en-US" sz="1800" b="1" kern="1200" dirty="0"/>
            <a:t>Town’s Comprehensive Plan </a:t>
          </a:r>
          <a:r>
            <a:rPr lang="en-US" sz="1800" kern="1200" dirty="0"/>
            <a:t>supports the creation of affordable housing within the Town;</a:t>
          </a:r>
        </a:p>
      </dsp:txBody>
      <dsp:txXfrm>
        <a:off x="0" y="3107055"/>
        <a:ext cx="3619499" cy="2171700"/>
      </dsp:txXfrm>
    </dsp:sp>
    <dsp:sp modelId="{19862C07-318A-43D7-A32F-EA2B368F44DF}">
      <dsp:nvSpPr>
        <dsp:cNvPr id="0" name=""/>
        <dsp:cNvSpPr/>
      </dsp:nvSpPr>
      <dsp:spPr>
        <a:xfrm>
          <a:off x="3981450" y="3107055"/>
          <a:ext cx="3619499" cy="2171700"/>
        </a:xfrm>
        <a:prstGeom prst="rect">
          <a:avLst/>
        </a:prstGeom>
        <a:solidFill>
          <a:schemeClr val="accent4">
            <a:lumMod val="50000"/>
          </a:schemeClr>
        </a:soli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The Yorktown Community Housing Board administers the Town’s affordable housing program and establishes affordability guidelines;</a:t>
          </a:r>
        </a:p>
      </dsp:txBody>
      <dsp:txXfrm>
        <a:off x="3981450" y="3107055"/>
        <a:ext cx="3619499" cy="2171700"/>
      </dsp:txXfrm>
    </dsp:sp>
    <dsp:sp modelId="{60D1994C-6087-44A7-BC61-5930C77B034D}">
      <dsp:nvSpPr>
        <dsp:cNvPr id="0" name=""/>
        <dsp:cNvSpPr/>
      </dsp:nvSpPr>
      <dsp:spPr>
        <a:xfrm>
          <a:off x="7962900" y="3107055"/>
          <a:ext cx="3619499" cy="2171700"/>
        </a:xfrm>
        <a:prstGeom prst="rect">
          <a:avLst/>
        </a:prstGeom>
        <a:solidFill>
          <a:schemeClr val="accent4">
            <a:lumMod val="50000"/>
          </a:schemeClr>
        </a:soli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It is the policy of the Town to </a:t>
          </a:r>
          <a:r>
            <a:rPr lang="en-US" sz="1800" b="1" kern="1200" dirty="0"/>
            <a:t>require builders of new housing to incorporate affordable housing within their developments.  </a:t>
          </a:r>
          <a:endParaRPr lang="en-US" sz="1800" kern="1200" dirty="0"/>
        </a:p>
      </dsp:txBody>
      <dsp:txXfrm>
        <a:off x="7962900" y="3107055"/>
        <a:ext cx="3619499" cy="21717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24734D8-199B-47C1-B6C5-444DAC9B51EB}">
      <dsp:nvSpPr>
        <dsp:cNvPr id="0" name=""/>
        <dsp:cNvSpPr/>
      </dsp:nvSpPr>
      <dsp:spPr>
        <a:xfrm>
          <a:off x="0" y="22706"/>
          <a:ext cx="10515600" cy="164970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n-US" sz="3000" kern="1200" dirty="0"/>
            <a:t>ensure that </a:t>
          </a:r>
          <a:r>
            <a:rPr lang="en-US" sz="3000" b="1" kern="1200" dirty="0"/>
            <a:t>new residential development</a:t>
          </a:r>
          <a:r>
            <a:rPr lang="en-US" sz="3000" kern="1200" dirty="0"/>
            <a:t> in the Town includes a </a:t>
          </a:r>
          <a:r>
            <a:rPr lang="en-US" sz="3000" b="1" kern="1200" dirty="0"/>
            <a:t>reasonable supply </a:t>
          </a:r>
          <a:r>
            <a:rPr lang="en-US" sz="3000" kern="1200" dirty="0"/>
            <a:t>of affordable housing to </a:t>
          </a:r>
          <a:r>
            <a:rPr lang="en-US" sz="3000" b="1" kern="1200" dirty="0"/>
            <a:t>address housing needs</a:t>
          </a:r>
          <a:r>
            <a:rPr lang="en-US" sz="3000" kern="1200" dirty="0"/>
            <a:t>. </a:t>
          </a:r>
        </a:p>
      </dsp:txBody>
      <dsp:txXfrm>
        <a:off x="80532" y="103238"/>
        <a:ext cx="10354536" cy="1488636"/>
      </dsp:txXfrm>
    </dsp:sp>
    <dsp:sp modelId="{406A3811-C157-475D-85FC-84849A223D14}">
      <dsp:nvSpPr>
        <dsp:cNvPr id="0" name=""/>
        <dsp:cNvSpPr/>
      </dsp:nvSpPr>
      <dsp:spPr>
        <a:xfrm>
          <a:off x="0" y="1758806"/>
          <a:ext cx="10515600" cy="164970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n-US" sz="3000" kern="1200" dirty="0"/>
            <a:t>sets forth </a:t>
          </a:r>
          <a:r>
            <a:rPr lang="en-US" sz="3000" b="1" kern="1200" dirty="0"/>
            <a:t>standards</a:t>
          </a:r>
          <a:r>
            <a:rPr lang="en-US" sz="3000" kern="1200" dirty="0"/>
            <a:t> for affordable housing to be provided in conjunction with new residential developments.  </a:t>
          </a:r>
        </a:p>
      </dsp:txBody>
      <dsp:txXfrm>
        <a:off x="80532" y="1839338"/>
        <a:ext cx="10354536" cy="1488636"/>
      </dsp:txXfrm>
    </dsp:sp>
    <dsp:sp modelId="{AD2A76B0-7B10-4F2C-83E4-D5CED9827C8F}">
      <dsp:nvSpPr>
        <dsp:cNvPr id="0" name=""/>
        <dsp:cNvSpPr/>
      </dsp:nvSpPr>
      <dsp:spPr>
        <a:xfrm>
          <a:off x="0" y="3494906"/>
          <a:ext cx="10515600" cy="164970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n-US" sz="3000" kern="1200" dirty="0"/>
            <a:t>provision of such housing may be achieved through the conveyance of land and the </a:t>
          </a:r>
          <a:r>
            <a:rPr lang="en-US" sz="3000" b="1" kern="1200" dirty="0"/>
            <a:t>construction of fair and affordable housing units </a:t>
          </a:r>
          <a:r>
            <a:rPr lang="en-US" sz="3000" kern="1200" dirty="0"/>
            <a:t>in the residential developments. </a:t>
          </a:r>
        </a:p>
      </dsp:txBody>
      <dsp:txXfrm>
        <a:off x="80532" y="3575438"/>
        <a:ext cx="10354536" cy="1488636"/>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3D8E6B1-F899-49BC-82A6-724AD8F582F1}" type="datetimeFigureOut">
              <a:rPr lang="en-US" smtClean="0"/>
              <a:t>4/14/2026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D2B8BB0-E190-4AAD-A9F4-90E172BCBCE2}" type="slidenum">
              <a:rPr lang="en-US" smtClean="0"/>
              <a:t>‹#›</a:t>
            </a:fld>
            <a:endParaRPr lang="en-US"/>
          </a:p>
        </p:txBody>
      </p:sp>
    </p:spTree>
    <p:extLst>
      <p:ext uri="{BB962C8B-B14F-4D97-AF65-F5344CB8AC3E}">
        <p14:creationId xmlns:p14="http://schemas.microsoft.com/office/powerpoint/2010/main" val="737869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D2B8BB0-E190-4AAD-A9F4-90E172BCBCE2}" type="slidenum">
              <a:rPr lang="en-US" smtClean="0"/>
              <a:t>2</a:t>
            </a:fld>
            <a:endParaRPr lang="en-US"/>
          </a:p>
        </p:txBody>
      </p:sp>
    </p:spTree>
    <p:extLst>
      <p:ext uri="{BB962C8B-B14F-4D97-AF65-F5344CB8AC3E}">
        <p14:creationId xmlns:p14="http://schemas.microsoft.com/office/powerpoint/2010/main" val="98392972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D2B8BB0-E190-4AAD-A9F4-90E172BCBCE2}" type="slidenum">
              <a:rPr lang="en-US" smtClean="0"/>
              <a:t>18</a:t>
            </a:fld>
            <a:endParaRPr lang="en-US"/>
          </a:p>
        </p:txBody>
      </p:sp>
    </p:spTree>
    <p:extLst>
      <p:ext uri="{BB962C8B-B14F-4D97-AF65-F5344CB8AC3E}">
        <p14:creationId xmlns:p14="http://schemas.microsoft.com/office/powerpoint/2010/main" val="10116152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D2B8BB0-E190-4AAD-A9F4-90E172BCBCE2}" type="slidenum">
              <a:rPr lang="en-US" smtClean="0"/>
              <a:t>6</a:t>
            </a:fld>
            <a:endParaRPr lang="en-US"/>
          </a:p>
        </p:txBody>
      </p:sp>
    </p:spTree>
    <p:extLst>
      <p:ext uri="{BB962C8B-B14F-4D97-AF65-F5344CB8AC3E}">
        <p14:creationId xmlns:p14="http://schemas.microsoft.com/office/powerpoint/2010/main" val="13505311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D2B8BB0-E190-4AAD-A9F4-90E172BCBCE2}" type="slidenum">
              <a:rPr lang="en-US" smtClean="0"/>
              <a:t>8</a:t>
            </a:fld>
            <a:endParaRPr lang="en-US"/>
          </a:p>
        </p:txBody>
      </p:sp>
    </p:spTree>
    <p:extLst>
      <p:ext uri="{BB962C8B-B14F-4D97-AF65-F5344CB8AC3E}">
        <p14:creationId xmlns:p14="http://schemas.microsoft.com/office/powerpoint/2010/main" val="20117047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A47602-07A8-B81B-1F4C-60AAF809A26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5261AF1-BBB8-A177-E5C8-BEC78DDC3CB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19C15AE-066E-5558-4533-78C9988C4BF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DAA6B25-3689-98E7-B249-DAAFC8A0D40D}"/>
              </a:ext>
            </a:extLst>
          </p:cNvPr>
          <p:cNvSpPr>
            <a:spLocks noGrp="1"/>
          </p:cNvSpPr>
          <p:nvPr>
            <p:ph type="sldNum" sz="quarter" idx="5"/>
          </p:nvPr>
        </p:nvSpPr>
        <p:spPr/>
        <p:txBody>
          <a:bodyPr/>
          <a:lstStyle/>
          <a:p>
            <a:fld id="{CD2B8BB0-E190-4AAD-A9F4-90E172BCBCE2}" type="slidenum">
              <a:rPr lang="en-US" smtClean="0"/>
              <a:t>10</a:t>
            </a:fld>
            <a:endParaRPr lang="en-US"/>
          </a:p>
        </p:txBody>
      </p:sp>
    </p:spTree>
    <p:extLst>
      <p:ext uri="{BB962C8B-B14F-4D97-AF65-F5344CB8AC3E}">
        <p14:creationId xmlns:p14="http://schemas.microsoft.com/office/powerpoint/2010/main" val="41055192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D2B8BB0-E190-4AAD-A9F4-90E172BCBCE2}" type="slidenum">
              <a:rPr lang="en-US" smtClean="0"/>
              <a:t>11</a:t>
            </a:fld>
            <a:endParaRPr lang="en-US"/>
          </a:p>
        </p:txBody>
      </p:sp>
    </p:spTree>
    <p:extLst>
      <p:ext uri="{BB962C8B-B14F-4D97-AF65-F5344CB8AC3E}">
        <p14:creationId xmlns:p14="http://schemas.microsoft.com/office/powerpoint/2010/main" val="39525231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D2B8BB0-E190-4AAD-A9F4-90E172BCBCE2}" type="slidenum">
              <a:rPr lang="en-US" smtClean="0"/>
              <a:t>13</a:t>
            </a:fld>
            <a:endParaRPr lang="en-US"/>
          </a:p>
        </p:txBody>
      </p:sp>
    </p:spTree>
    <p:extLst>
      <p:ext uri="{BB962C8B-B14F-4D97-AF65-F5344CB8AC3E}">
        <p14:creationId xmlns:p14="http://schemas.microsoft.com/office/powerpoint/2010/main" val="4506255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FB7D65-D5FF-C2F9-BD85-243C9B4E96B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C0DC340-6799-8C7B-563C-81F4D78B08C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4AD849D-2DEC-9DD8-8546-6A54A723EA2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73F5F62-B505-BE60-A144-BF198592C3C0}"/>
              </a:ext>
            </a:extLst>
          </p:cNvPr>
          <p:cNvSpPr>
            <a:spLocks noGrp="1"/>
          </p:cNvSpPr>
          <p:nvPr>
            <p:ph type="sldNum" sz="quarter" idx="5"/>
          </p:nvPr>
        </p:nvSpPr>
        <p:spPr/>
        <p:txBody>
          <a:bodyPr/>
          <a:lstStyle/>
          <a:p>
            <a:fld id="{CD2B8BB0-E190-4AAD-A9F4-90E172BCBCE2}" type="slidenum">
              <a:rPr lang="en-US" smtClean="0"/>
              <a:t>14</a:t>
            </a:fld>
            <a:endParaRPr lang="en-US"/>
          </a:p>
        </p:txBody>
      </p:sp>
    </p:spTree>
    <p:extLst>
      <p:ext uri="{BB962C8B-B14F-4D97-AF65-F5344CB8AC3E}">
        <p14:creationId xmlns:p14="http://schemas.microsoft.com/office/powerpoint/2010/main" val="35306767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D2B8BB0-E190-4AAD-A9F4-90E172BCBCE2}" type="slidenum">
              <a:rPr lang="en-US" smtClean="0"/>
              <a:t>15</a:t>
            </a:fld>
            <a:endParaRPr lang="en-US"/>
          </a:p>
        </p:txBody>
      </p:sp>
    </p:spTree>
    <p:extLst>
      <p:ext uri="{BB962C8B-B14F-4D97-AF65-F5344CB8AC3E}">
        <p14:creationId xmlns:p14="http://schemas.microsoft.com/office/powerpoint/2010/main" val="359577265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35FD0A-120D-3CA8-6103-C7165A3DF88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0285854-4BB3-2CF3-C803-52F6C790285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C5445D5-6366-E4AB-BB7E-7EA6D602C61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805A2DE-8F91-2464-D8EB-0F2AC0E04DC0}"/>
              </a:ext>
            </a:extLst>
          </p:cNvPr>
          <p:cNvSpPr>
            <a:spLocks noGrp="1"/>
          </p:cNvSpPr>
          <p:nvPr>
            <p:ph type="sldNum" sz="quarter" idx="5"/>
          </p:nvPr>
        </p:nvSpPr>
        <p:spPr/>
        <p:txBody>
          <a:bodyPr/>
          <a:lstStyle/>
          <a:p>
            <a:fld id="{CD2B8BB0-E190-4AAD-A9F4-90E172BCBCE2}" type="slidenum">
              <a:rPr lang="en-US" smtClean="0"/>
              <a:t>16</a:t>
            </a:fld>
            <a:endParaRPr lang="en-US"/>
          </a:p>
        </p:txBody>
      </p:sp>
    </p:spTree>
    <p:extLst>
      <p:ext uri="{BB962C8B-B14F-4D97-AF65-F5344CB8AC3E}">
        <p14:creationId xmlns:p14="http://schemas.microsoft.com/office/powerpoint/2010/main" val="19300762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FF1C40-EDBF-9534-B73D-FCE7A810C0D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0BD5B96-3A26-85D9-91E5-E8D3D208FFA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F2CDBE8-BF0E-6E56-D322-47E0C9CD6C32}"/>
              </a:ext>
            </a:extLst>
          </p:cNvPr>
          <p:cNvSpPr>
            <a:spLocks noGrp="1"/>
          </p:cNvSpPr>
          <p:nvPr>
            <p:ph type="dt" sz="half" idx="10"/>
          </p:nvPr>
        </p:nvSpPr>
        <p:spPr/>
        <p:txBody>
          <a:bodyPr/>
          <a:lstStyle/>
          <a:p>
            <a:fld id="{E7736193-EDE3-4BB5-AE5F-E6E5472AB8BE}" type="datetimeFigureOut">
              <a:rPr lang="en-US" smtClean="0"/>
              <a:t>4/14/2026</a:t>
            </a:fld>
            <a:endParaRPr lang="en-US"/>
          </a:p>
        </p:txBody>
      </p:sp>
      <p:sp>
        <p:nvSpPr>
          <p:cNvPr id="5" name="Footer Placeholder 4">
            <a:extLst>
              <a:ext uri="{FF2B5EF4-FFF2-40B4-BE49-F238E27FC236}">
                <a16:creationId xmlns:a16="http://schemas.microsoft.com/office/drawing/2014/main" id="{F3AD0E5C-5F72-32AD-AC81-E0F31FE830D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048F54B-ABC8-1278-F0B7-BF82011B0227}"/>
              </a:ext>
            </a:extLst>
          </p:cNvPr>
          <p:cNvSpPr>
            <a:spLocks noGrp="1"/>
          </p:cNvSpPr>
          <p:nvPr>
            <p:ph type="sldNum" sz="quarter" idx="12"/>
          </p:nvPr>
        </p:nvSpPr>
        <p:spPr/>
        <p:txBody>
          <a:bodyPr/>
          <a:lstStyle/>
          <a:p>
            <a:fld id="{1CC2C9B9-B4B7-45CC-A7EB-16F8BADE9045}" type="slidenum">
              <a:rPr lang="en-US" smtClean="0"/>
              <a:t>‹#›</a:t>
            </a:fld>
            <a:endParaRPr lang="en-US"/>
          </a:p>
        </p:txBody>
      </p:sp>
    </p:spTree>
    <p:extLst>
      <p:ext uri="{BB962C8B-B14F-4D97-AF65-F5344CB8AC3E}">
        <p14:creationId xmlns:p14="http://schemas.microsoft.com/office/powerpoint/2010/main" val="39726147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667838-25B9-A4F4-6CE9-C4F47230C06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E2C2073-24D4-1C64-1D1E-9807318B87E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4469AB8-AE11-CB5B-7377-BB8AEBF34882}"/>
              </a:ext>
            </a:extLst>
          </p:cNvPr>
          <p:cNvSpPr>
            <a:spLocks noGrp="1"/>
          </p:cNvSpPr>
          <p:nvPr>
            <p:ph type="dt" sz="half" idx="10"/>
          </p:nvPr>
        </p:nvSpPr>
        <p:spPr/>
        <p:txBody>
          <a:bodyPr/>
          <a:lstStyle/>
          <a:p>
            <a:fld id="{E7736193-EDE3-4BB5-AE5F-E6E5472AB8BE}" type="datetimeFigureOut">
              <a:rPr lang="en-US" smtClean="0"/>
              <a:t>4/14/2026</a:t>
            </a:fld>
            <a:endParaRPr lang="en-US"/>
          </a:p>
        </p:txBody>
      </p:sp>
      <p:sp>
        <p:nvSpPr>
          <p:cNvPr id="5" name="Footer Placeholder 4">
            <a:extLst>
              <a:ext uri="{FF2B5EF4-FFF2-40B4-BE49-F238E27FC236}">
                <a16:creationId xmlns:a16="http://schemas.microsoft.com/office/drawing/2014/main" id="{090DC9AE-C5E3-788E-8262-8737148EE9C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99A27D8-241A-35BD-02B6-3FC93C4D4ED3}"/>
              </a:ext>
            </a:extLst>
          </p:cNvPr>
          <p:cNvSpPr>
            <a:spLocks noGrp="1"/>
          </p:cNvSpPr>
          <p:nvPr>
            <p:ph type="sldNum" sz="quarter" idx="12"/>
          </p:nvPr>
        </p:nvSpPr>
        <p:spPr/>
        <p:txBody>
          <a:bodyPr/>
          <a:lstStyle/>
          <a:p>
            <a:fld id="{1CC2C9B9-B4B7-45CC-A7EB-16F8BADE9045}" type="slidenum">
              <a:rPr lang="en-US" smtClean="0"/>
              <a:t>‹#›</a:t>
            </a:fld>
            <a:endParaRPr lang="en-US"/>
          </a:p>
        </p:txBody>
      </p:sp>
    </p:spTree>
    <p:extLst>
      <p:ext uri="{BB962C8B-B14F-4D97-AF65-F5344CB8AC3E}">
        <p14:creationId xmlns:p14="http://schemas.microsoft.com/office/powerpoint/2010/main" val="21160595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70FC0CD-2640-F64D-18FA-E856150AE96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3D42885-A363-4F88-F27C-7696D364495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1751D70-6484-B25B-A0B8-DF05BC76E2B8}"/>
              </a:ext>
            </a:extLst>
          </p:cNvPr>
          <p:cNvSpPr>
            <a:spLocks noGrp="1"/>
          </p:cNvSpPr>
          <p:nvPr>
            <p:ph type="dt" sz="half" idx="10"/>
          </p:nvPr>
        </p:nvSpPr>
        <p:spPr/>
        <p:txBody>
          <a:bodyPr/>
          <a:lstStyle/>
          <a:p>
            <a:fld id="{E7736193-EDE3-4BB5-AE5F-E6E5472AB8BE}" type="datetimeFigureOut">
              <a:rPr lang="en-US" smtClean="0"/>
              <a:t>4/14/2026</a:t>
            </a:fld>
            <a:endParaRPr lang="en-US"/>
          </a:p>
        </p:txBody>
      </p:sp>
      <p:sp>
        <p:nvSpPr>
          <p:cNvPr id="5" name="Footer Placeholder 4">
            <a:extLst>
              <a:ext uri="{FF2B5EF4-FFF2-40B4-BE49-F238E27FC236}">
                <a16:creationId xmlns:a16="http://schemas.microsoft.com/office/drawing/2014/main" id="{AA1D9A9F-F142-A174-099B-744FCD1C30B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E016193-B268-6B93-2806-0BB786D5DE95}"/>
              </a:ext>
            </a:extLst>
          </p:cNvPr>
          <p:cNvSpPr>
            <a:spLocks noGrp="1"/>
          </p:cNvSpPr>
          <p:nvPr>
            <p:ph type="sldNum" sz="quarter" idx="12"/>
          </p:nvPr>
        </p:nvSpPr>
        <p:spPr/>
        <p:txBody>
          <a:bodyPr/>
          <a:lstStyle/>
          <a:p>
            <a:fld id="{1CC2C9B9-B4B7-45CC-A7EB-16F8BADE9045}" type="slidenum">
              <a:rPr lang="en-US" smtClean="0"/>
              <a:t>‹#›</a:t>
            </a:fld>
            <a:endParaRPr lang="en-US"/>
          </a:p>
        </p:txBody>
      </p:sp>
    </p:spTree>
    <p:extLst>
      <p:ext uri="{BB962C8B-B14F-4D97-AF65-F5344CB8AC3E}">
        <p14:creationId xmlns:p14="http://schemas.microsoft.com/office/powerpoint/2010/main" val="24356120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A672A9-8456-2B66-3A02-EECC121FDF3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3EB0C9F-1BA0-00FA-4A9E-7FE357A738A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ED0EC9E-6955-2C9B-66CF-A375D46E0ED5}"/>
              </a:ext>
            </a:extLst>
          </p:cNvPr>
          <p:cNvSpPr>
            <a:spLocks noGrp="1"/>
          </p:cNvSpPr>
          <p:nvPr>
            <p:ph type="dt" sz="half" idx="10"/>
          </p:nvPr>
        </p:nvSpPr>
        <p:spPr/>
        <p:txBody>
          <a:bodyPr/>
          <a:lstStyle/>
          <a:p>
            <a:fld id="{E7736193-EDE3-4BB5-AE5F-E6E5472AB8BE}" type="datetimeFigureOut">
              <a:rPr lang="en-US" smtClean="0"/>
              <a:t>4/14/2026</a:t>
            </a:fld>
            <a:endParaRPr lang="en-US"/>
          </a:p>
        </p:txBody>
      </p:sp>
      <p:sp>
        <p:nvSpPr>
          <p:cNvPr id="5" name="Footer Placeholder 4">
            <a:extLst>
              <a:ext uri="{FF2B5EF4-FFF2-40B4-BE49-F238E27FC236}">
                <a16:creationId xmlns:a16="http://schemas.microsoft.com/office/drawing/2014/main" id="{42F9338E-9936-E8D6-50E6-D23B14509EE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888C25F-EB35-7524-EAB2-F292CCD65C4A}"/>
              </a:ext>
            </a:extLst>
          </p:cNvPr>
          <p:cNvSpPr>
            <a:spLocks noGrp="1"/>
          </p:cNvSpPr>
          <p:nvPr>
            <p:ph type="sldNum" sz="quarter" idx="12"/>
          </p:nvPr>
        </p:nvSpPr>
        <p:spPr/>
        <p:txBody>
          <a:bodyPr/>
          <a:lstStyle/>
          <a:p>
            <a:fld id="{1CC2C9B9-B4B7-45CC-A7EB-16F8BADE9045}" type="slidenum">
              <a:rPr lang="en-US" smtClean="0"/>
              <a:t>‹#›</a:t>
            </a:fld>
            <a:endParaRPr lang="en-US"/>
          </a:p>
        </p:txBody>
      </p:sp>
    </p:spTree>
    <p:extLst>
      <p:ext uri="{BB962C8B-B14F-4D97-AF65-F5344CB8AC3E}">
        <p14:creationId xmlns:p14="http://schemas.microsoft.com/office/powerpoint/2010/main" val="36608361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3B26D3-85FE-A6A5-EBC5-A6A94DFFE4D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CEBB701-F7A5-E0C0-0591-8FF0983B6B63}"/>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ED17A60-F5D3-DA2C-51C6-104BA59D0864}"/>
              </a:ext>
            </a:extLst>
          </p:cNvPr>
          <p:cNvSpPr>
            <a:spLocks noGrp="1"/>
          </p:cNvSpPr>
          <p:nvPr>
            <p:ph type="dt" sz="half" idx="10"/>
          </p:nvPr>
        </p:nvSpPr>
        <p:spPr/>
        <p:txBody>
          <a:bodyPr/>
          <a:lstStyle/>
          <a:p>
            <a:fld id="{E7736193-EDE3-4BB5-AE5F-E6E5472AB8BE}" type="datetimeFigureOut">
              <a:rPr lang="en-US" smtClean="0"/>
              <a:t>4/14/2026</a:t>
            </a:fld>
            <a:endParaRPr lang="en-US"/>
          </a:p>
        </p:txBody>
      </p:sp>
      <p:sp>
        <p:nvSpPr>
          <p:cNvPr id="5" name="Footer Placeholder 4">
            <a:extLst>
              <a:ext uri="{FF2B5EF4-FFF2-40B4-BE49-F238E27FC236}">
                <a16:creationId xmlns:a16="http://schemas.microsoft.com/office/drawing/2014/main" id="{E0F93A99-A3DD-F542-DCB3-6E567A163E3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7E16812-1CCD-C1BC-9F45-E26DD9E30B47}"/>
              </a:ext>
            </a:extLst>
          </p:cNvPr>
          <p:cNvSpPr>
            <a:spLocks noGrp="1"/>
          </p:cNvSpPr>
          <p:nvPr>
            <p:ph type="sldNum" sz="quarter" idx="12"/>
          </p:nvPr>
        </p:nvSpPr>
        <p:spPr/>
        <p:txBody>
          <a:bodyPr/>
          <a:lstStyle/>
          <a:p>
            <a:fld id="{1CC2C9B9-B4B7-45CC-A7EB-16F8BADE9045}" type="slidenum">
              <a:rPr lang="en-US" smtClean="0"/>
              <a:t>‹#›</a:t>
            </a:fld>
            <a:endParaRPr lang="en-US"/>
          </a:p>
        </p:txBody>
      </p:sp>
    </p:spTree>
    <p:extLst>
      <p:ext uri="{BB962C8B-B14F-4D97-AF65-F5344CB8AC3E}">
        <p14:creationId xmlns:p14="http://schemas.microsoft.com/office/powerpoint/2010/main" val="29946037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914C3F-60C7-7416-99A0-2DBDF57610A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88FC9F1-F4E8-A485-999C-68DDD4C9CFF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938B833-E1A1-C65B-7B88-619B1EFE5C1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89C9318-9075-4CF2-7409-A0306A0A4BAD}"/>
              </a:ext>
            </a:extLst>
          </p:cNvPr>
          <p:cNvSpPr>
            <a:spLocks noGrp="1"/>
          </p:cNvSpPr>
          <p:nvPr>
            <p:ph type="dt" sz="half" idx="10"/>
          </p:nvPr>
        </p:nvSpPr>
        <p:spPr/>
        <p:txBody>
          <a:bodyPr/>
          <a:lstStyle/>
          <a:p>
            <a:fld id="{E7736193-EDE3-4BB5-AE5F-E6E5472AB8BE}" type="datetimeFigureOut">
              <a:rPr lang="en-US" smtClean="0"/>
              <a:t>4/14/2026</a:t>
            </a:fld>
            <a:endParaRPr lang="en-US"/>
          </a:p>
        </p:txBody>
      </p:sp>
      <p:sp>
        <p:nvSpPr>
          <p:cNvPr id="6" name="Footer Placeholder 5">
            <a:extLst>
              <a:ext uri="{FF2B5EF4-FFF2-40B4-BE49-F238E27FC236}">
                <a16:creationId xmlns:a16="http://schemas.microsoft.com/office/drawing/2014/main" id="{F3B3B7BB-D522-904C-CC75-B9D26A547D3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E9B4C5C-011D-97AC-5FED-BAE594CB0A47}"/>
              </a:ext>
            </a:extLst>
          </p:cNvPr>
          <p:cNvSpPr>
            <a:spLocks noGrp="1"/>
          </p:cNvSpPr>
          <p:nvPr>
            <p:ph type="sldNum" sz="quarter" idx="12"/>
          </p:nvPr>
        </p:nvSpPr>
        <p:spPr/>
        <p:txBody>
          <a:bodyPr/>
          <a:lstStyle/>
          <a:p>
            <a:fld id="{1CC2C9B9-B4B7-45CC-A7EB-16F8BADE9045}" type="slidenum">
              <a:rPr lang="en-US" smtClean="0"/>
              <a:t>‹#›</a:t>
            </a:fld>
            <a:endParaRPr lang="en-US"/>
          </a:p>
        </p:txBody>
      </p:sp>
    </p:spTree>
    <p:extLst>
      <p:ext uri="{BB962C8B-B14F-4D97-AF65-F5344CB8AC3E}">
        <p14:creationId xmlns:p14="http://schemas.microsoft.com/office/powerpoint/2010/main" val="25996159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486234-F758-7E23-358F-1317D8CB140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D14C2B5-F88B-46DA-D135-03193113B08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DBE7F4A-4321-DBFC-34EB-AE369485CEE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E547383-237E-CDA2-03E2-611F2958248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382790D-6318-F398-9C97-12C15224259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BE9035A-68D5-9497-2D7A-D13C3D43BAB8}"/>
              </a:ext>
            </a:extLst>
          </p:cNvPr>
          <p:cNvSpPr>
            <a:spLocks noGrp="1"/>
          </p:cNvSpPr>
          <p:nvPr>
            <p:ph type="dt" sz="half" idx="10"/>
          </p:nvPr>
        </p:nvSpPr>
        <p:spPr/>
        <p:txBody>
          <a:bodyPr/>
          <a:lstStyle/>
          <a:p>
            <a:fld id="{E7736193-EDE3-4BB5-AE5F-E6E5472AB8BE}" type="datetimeFigureOut">
              <a:rPr lang="en-US" smtClean="0"/>
              <a:t>4/14/2026</a:t>
            </a:fld>
            <a:endParaRPr lang="en-US"/>
          </a:p>
        </p:txBody>
      </p:sp>
      <p:sp>
        <p:nvSpPr>
          <p:cNvPr id="8" name="Footer Placeholder 7">
            <a:extLst>
              <a:ext uri="{FF2B5EF4-FFF2-40B4-BE49-F238E27FC236}">
                <a16:creationId xmlns:a16="http://schemas.microsoft.com/office/drawing/2014/main" id="{4BC2ACA9-E875-3366-007B-CFF523D7994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637C022-0C45-F52E-76B8-089853EC46AF}"/>
              </a:ext>
            </a:extLst>
          </p:cNvPr>
          <p:cNvSpPr>
            <a:spLocks noGrp="1"/>
          </p:cNvSpPr>
          <p:nvPr>
            <p:ph type="sldNum" sz="quarter" idx="12"/>
          </p:nvPr>
        </p:nvSpPr>
        <p:spPr/>
        <p:txBody>
          <a:bodyPr/>
          <a:lstStyle/>
          <a:p>
            <a:fld id="{1CC2C9B9-B4B7-45CC-A7EB-16F8BADE9045}" type="slidenum">
              <a:rPr lang="en-US" smtClean="0"/>
              <a:t>‹#›</a:t>
            </a:fld>
            <a:endParaRPr lang="en-US"/>
          </a:p>
        </p:txBody>
      </p:sp>
    </p:spTree>
    <p:extLst>
      <p:ext uri="{BB962C8B-B14F-4D97-AF65-F5344CB8AC3E}">
        <p14:creationId xmlns:p14="http://schemas.microsoft.com/office/powerpoint/2010/main" val="2220566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EDD97F-18B2-6A74-681C-178BAFEE33A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48D8245-1492-BCAA-0A43-A71754B8F189}"/>
              </a:ext>
            </a:extLst>
          </p:cNvPr>
          <p:cNvSpPr>
            <a:spLocks noGrp="1"/>
          </p:cNvSpPr>
          <p:nvPr>
            <p:ph type="dt" sz="half" idx="10"/>
          </p:nvPr>
        </p:nvSpPr>
        <p:spPr/>
        <p:txBody>
          <a:bodyPr/>
          <a:lstStyle/>
          <a:p>
            <a:fld id="{E7736193-EDE3-4BB5-AE5F-E6E5472AB8BE}" type="datetimeFigureOut">
              <a:rPr lang="en-US" smtClean="0"/>
              <a:t>4/14/2026</a:t>
            </a:fld>
            <a:endParaRPr lang="en-US"/>
          </a:p>
        </p:txBody>
      </p:sp>
      <p:sp>
        <p:nvSpPr>
          <p:cNvPr id="4" name="Footer Placeholder 3">
            <a:extLst>
              <a:ext uri="{FF2B5EF4-FFF2-40B4-BE49-F238E27FC236}">
                <a16:creationId xmlns:a16="http://schemas.microsoft.com/office/drawing/2014/main" id="{27B4C3A0-5784-6039-1733-1AFB1DDAB56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D0A843B-27CE-9C09-80F6-C692B99709FF}"/>
              </a:ext>
            </a:extLst>
          </p:cNvPr>
          <p:cNvSpPr>
            <a:spLocks noGrp="1"/>
          </p:cNvSpPr>
          <p:nvPr>
            <p:ph type="sldNum" sz="quarter" idx="12"/>
          </p:nvPr>
        </p:nvSpPr>
        <p:spPr/>
        <p:txBody>
          <a:bodyPr/>
          <a:lstStyle/>
          <a:p>
            <a:fld id="{1CC2C9B9-B4B7-45CC-A7EB-16F8BADE9045}" type="slidenum">
              <a:rPr lang="en-US" smtClean="0"/>
              <a:t>‹#›</a:t>
            </a:fld>
            <a:endParaRPr lang="en-US"/>
          </a:p>
        </p:txBody>
      </p:sp>
    </p:spTree>
    <p:extLst>
      <p:ext uri="{BB962C8B-B14F-4D97-AF65-F5344CB8AC3E}">
        <p14:creationId xmlns:p14="http://schemas.microsoft.com/office/powerpoint/2010/main" val="32553157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C629BF4-6B26-FC5D-45E9-0E97E1F666D8}"/>
              </a:ext>
            </a:extLst>
          </p:cNvPr>
          <p:cNvSpPr>
            <a:spLocks noGrp="1"/>
          </p:cNvSpPr>
          <p:nvPr>
            <p:ph type="dt" sz="half" idx="10"/>
          </p:nvPr>
        </p:nvSpPr>
        <p:spPr/>
        <p:txBody>
          <a:bodyPr/>
          <a:lstStyle/>
          <a:p>
            <a:fld id="{E7736193-EDE3-4BB5-AE5F-E6E5472AB8BE}" type="datetimeFigureOut">
              <a:rPr lang="en-US" smtClean="0"/>
              <a:t>4/14/2026</a:t>
            </a:fld>
            <a:endParaRPr lang="en-US"/>
          </a:p>
        </p:txBody>
      </p:sp>
      <p:sp>
        <p:nvSpPr>
          <p:cNvPr id="3" name="Footer Placeholder 2">
            <a:extLst>
              <a:ext uri="{FF2B5EF4-FFF2-40B4-BE49-F238E27FC236}">
                <a16:creationId xmlns:a16="http://schemas.microsoft.com/office/drawing/2014/main" id="{E1C4B918-5978-EF73-53D1-03511DCCDC8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AA4B832-75F6-FE17-1572-7325C2F32F9D}"/>
              </a:ext>
            </a:extLst>
          </p:cNvPr>
          <p:cNvSpPr>
            <a:spLocks noGrp="1"/>
          </p:cNvSpPr>
          <p:nvPr>
            <p:ph type="sldNum" sz="quarter" idx="12"/>
          </p:nvPr>
        </p:nvSpPr>
        <p:spPr/>
        <p:txBody>
          <a:bodyPr/>
          <a:lstStyle/>
          <a:p>
            <a:fld id="{1CC2C9B9-B4B7-45CC-A7EB-16F8BADE9045}" type="slidenum">
              <a:rPr lang="en-US" smtClean="0"/>
              <a:t>‹#›</a:t>
            </a:fld>
            <a:endParaRPr lang="en-US"/>
          </a:p>
        </p:txBody>
      </p:sp>
    </p:spTree>
    <p:extLst>
      <p:ext uri="{BB962C8B-B14F-4D97-AF65-F5344CB8AC3E}">
        <p14:creationId xmlns:p14="http://schemas.microsoft.com/office/powerpoint/2010/main" val="21465173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2808DD-544C-C830-6A87-868F662EE92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4C6B82E-36DD-E52A-EE5E-6C8170508FA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8D4CA03-3A68-39AF-0564-C4FC6B42D8C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6161082-0828-2EC3-6BF2-A115F83D7D95}"/>
              </a:ext>
            </a:extLst>
          </p:cNvPr>
          <p:cNvSpPr>
            <a:spLocks noGrp="1"/>
          </p:cNvSpPr>
          <p:nvPr>
            <p:ph type="dt" sz="half" idx="10"/>
          </p:nvPr>
        </p:nvSpPr>
        <p:spPr/>
        <p:txBody>
          <a:bodyPr/>
          <a:lstStyle/>
          <a:p>
            <a:fld id="{E7736193-EDE3-4BB5-AE5F-E6E5472AB8BE}" type="datetimeFigureOut">
              <a:rPr lang="en-US" smtClean="0"/>
              <a:t>4/14/2026</a:t>
            </a:fld>
            <a:endParaRPr lang="en-US"/>
          </a:p>
        </p:txBody>
      </p:sp>
      <p:sp>
        <p:nvSpPr>
          <p:cNvPr id="6" name="Footer Placeholder 5">
            <a:extLst>
              <a:ext uri="{FF2B5EF4-FFF2-40B4-BE49-F238E27FC236}">
                <a16:creationId xmlns:a16="http://schemas.microsoft.com/office/drawing/2014/main" id="{63C7EB61-820D-EC45-9D36-F2EEF6EF28A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2A41FF6-76AC-CCB6-4A28-44967263722C}"/>
              </a:ext>
            </a:extLst>
          </p:cNvPr>
          <p:cNvSpPr>
            <a:spLocks noGrp="1"/>
          </p:cNvSpPr>
          <p:nvPr>
            <p:ph type="sldNum" sz="quarter" idx="12"/>
          </p:nvPr>
        </p:nvSpPr>
        <p:spPr/>
        <p:txBody>
          <a:bodyPr/>
          <a:lstStyle/>
          <a:p>
            <a:fld id="{1CC2C9B9-B4B7-45CC-A7EB-16F8BADE9045}" type="slidenum">
              <a:rPr lang="en-US" smtClean="0"/>
              <a:t>‹#›</a:t>
            </a:fld>
            <a:endParaRPr lang="en-US"/>
          </a:p>
        </p:txBody>
      </p:sp>
    </p:spTree>
    <p:extLst>
      <p:ext uri="{BB962C8B-B14F-4D97-AF65-F5344CB8AC3E}">
        <p14:creationId xmlns:p14="http://schemas.microsoft.com/office/powerpoint/2010/main" val="21083959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7C2D9F-84AE-647B-46CD-29052473DC9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D00D8E9-971C-6709-B5EA-01DF9AFFA5A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E404C15-FD32-B0D1-0FA3-E01A78CD793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D2DE2C4-DF12-C34E-0904-6C70C97E7753}"/>
              </a:ext>
            </a:extLst>
          </p:cNvPr>
          <p:cNvSpPr>
            <a:spLocks noGrp="1"/>
          </p:cNvSpPr>
          <p:nvPr>
            <p:ph type="dt" sz="half" idx="10"/>
          </p:nvPr>
        </p:nvSpPr>
        <p:spPr/>
        <p:txBody>
          <a:bodyPr/>
          <a:lstStyle/>
          <a:p>
            <a:fld id="{E7736193-EDE3-4BB5-AE5F-E6E5472AB8BE}" type="datetimeFigureOut">
              <a:rPr lang="en-US" smtClean="0"/>
              <a:t>4/14/2026</a:t>
            </a:fld>
            <a:endParaRPr lang="en-US"/>
          </a:p>
        </p:txBody>
      </p:sp>
      <p:sp>
        <p:nvSpPr>
          <p:cNvPr id="6" name="Footer Placeholder 5">
            <a:extLst>
              <a:ext uri="{FF2B5EF4-FFF2-40B4-BE49-F238E27FC236}">
                <a16:creationId xmlns:a16="http://schemas.microsoft.com/office/drawing/2014/main" id="{3D22E7F9-09A7-4565-A3BE-7CD80C0232F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6A63688-87C3-B284-088C-4D89E524BEDA}"/>
              </a:ext>
            </a:extLst>
          </p:cNvPr>
          <p:cNvSpPr>
            <a:spLocks noGrp="1"/>
          </p:cNvSpPr>
          <p:nvPr>
            <p:ph type="sldNum" sz="quarter" idx="12"/>
          </p:nvPr>
        </p:nvSpPr>
        <p:spPr/>
        <p:txBody>
          <a:bodyPr/>
          <a:lstStyle/>
          <a:p>
            <a:fld id="{1CC2C9B9-B4B7-45CC-A7EB-16F8BADE9045}" type="slidenum">
              <a:rPr lang="en-US" smtClean="0"/>
              <a:t>‹#›</a:t>
            </a:fld>
            <a:endParaRPr lang="en-US"/>
          </a:p>
        </p:txBody>
      </p:sp>
    </p:spTree>
    <p:extLst>
      <p:ext uri="{BB962C8B-B14F-4D97-AF65-F5344CB8AC3E}">
        <p14:creationId xmlns:p14="http://schemas.microsoft.com/office/powerpoint/2010/main" val="25367289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1D2F5CD-3A19-7A15-B8FF-BA4BB7327C1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4A2C95B-3365-980B-DBF5-2867BD71D27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833F796-63AA-D2F4-467B-21DEEF602CA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7736193-EDE3-4BB5-AE5F-E6E5472AB8BE}" type="datetimeFigureOut">
              <a:rPr lang="en-US" smtClean="0"/>
              <a:t>4/14/2026</a:t>
            </a:fld>
            <a:endParaRPr lang="en-US"/>
          </a:p>
        </p:txBody>
      </p:sp>
      <p:sp>
        <p:nvSpPr>
          <p:cNvPr id="5" name="Footer Placeholder 4">
            <a:extLst>
              <a:ext uri="{FF2B5EF4-FFF2-40B4-BE49-F238E27FC236}">
                <a16:creationId xmlns:a16="http://schemas.microsoft.com/office/drawing/2014/main" id="{F53C7F4E-E67A-A98A-2558-8E563FCA74B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F5C672E5-C931-BD96-AB4B-25051A7754E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CC2C9B9-B4B7-45CC-A7EB-16F8BADE9045}" type="slidenum">
              <a:rPr lang="en-US" smtClean="0"/>
              <a:t>‹#›</a:t>
            </a:fld>
            <a:endParaRPr lang="en-US"/>
          </a:p>
        </p:txBody>
      </p:sp>
    </p:spTree>
    <p:extLst>
      <p:ext uri="{BB962C8B-B14F-4D97-AF65-F5344CB8AC3E}">
        <p14:creationId xmlns:p14="http://schemas.microsoft.com/office/powerpoint/2010/main" val="180395068"/>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hyperlink" Target="https://ecode360.com/16201461"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sv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2.jpeg"/><Relationship Id="rId7" Type="http://schemas.openxmlformats.org/officeDocument/2006/relationships/diagramColors" Target="../diagrams/colors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3.xml.rels><?xml version="1.0" encoding="UTF-8" standalone="yes"?>
<Relationships xmlns="http://schemas.openxmlformats.org/package/2006/relationships"><Relationship Id="rId2" Type="http://schemas.openxmlformats.org/officeDocument/2006/relationships/image" Target="../media/image3.sv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2" Type="http://schemas.openxmlformats.org/officeDocument/2006/relationships/image" Target="../media/image4.sv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2F26AF7-D430-4FC5-56E1-EE005DE81A65}"/>
            </a:ext>
          </a:extLst>
        </p:cNvPr>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06DA9DF9-31F7-4056-B42E-878CC92417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02155FD-3B9F-B756-E4FA-CA3D14E11749}"/>
              </a:ext>
            </a:extLst>
          </p:cNvPr>
          <p:cNvSpPr>
            <a:spLocks noGrp="1"/>
          </p:cNvSpPr>
          <p:nvPr>
            <p:ph type="ctrTitle"/>
          </p:nvPr>
        </p:nvSpPr>
        <p:spPr>
          <a:xfrm>
            <a:off x="643468" y="643467"/>
            <a:ext cx="6204372" cy="1358053"/>
          </a:xfrm>
        </p:spPr>
        <p:txBody>
          <a:bodyPr vert="horz" lIns="91440" tIns="45720" rIns="91440" bIns="45720" rtlCol="0">
            <a:normAutofit fontScale="90000"/>
          </a:bodyPr>
          <a:lstStyle/>
          <a:p>
            <a:pPr algn="l"/>
            <a:r>
              <a:rPr lang="en-US" sz="4800" dirty="0">
                <a:solidFill>
                  <a:schemeClr val="accent1">
                    <a:lumMod val="75000"/>
                  </a:schemeClr>
                </a:solidFill>
              </a:rPr>
              <a:t>Yorktown Community Housing Board</a:t>
            </a:r>
            <a:endParaRPr lang="en-US" sz="4800" kern="1200" dirty="0">
              <a:solidFill>
                <a:schemeClr val="accent1">
                  <a:lumMod val="75000"/>
                </a:schemeClr>
              </a:solidFill>
              <a:latin typeface="+mj-lt"/>
              <a:ea typeface="+mj-ea"/>
              <a:cs typeface="+mj-cs"/>
            </a:endParaRPr>
          </a:p>
        </p:txBody>
      </p:sp>
      <p:sp>
        <p:nvSpPr>
          <p:cNvPr id="3" name="Subtitle 2">
            <a:extLst>
              <a:ext uri="{FF2B5EF4-FFF2-40B4-BE49-F238E27FC236}">
                <a16:creationId xmlns:a16="http://schemas.microsoft.com/office/drawing/2014/main" id="{24D9908B-9759-0E8C-FAC1-AC5EDEC8D2E4}"/>
              </a:ext>
            </a:extLst>
          </p:cNvPr>
          <p:cNvSpPr>
            <a:spLocks noGrp="1"/>
          </p:cNvSpPr>
          <p:nvPr>
            <p:ph type="subTitle" idx="1"/>
          </p:nvPr>
        </p:nvSpPr>
        <p:spPr>
          <a:xfrm>
            <a:off x="643466" y="2493713"/>
            <a:ext cx="7002474" cy="2674384"/>
          </a:xfrm>
        </p:spPr>
        <p:txBody>
          <a:bodyPr>
            <a:normAutofit fontScale="47500" lnSpcReduction="20000"/>
          </a:bodyPr>
          <a:lstStyle/>
          <a:p>
            <a:pPr algn="l"/>
            <a:r>
              <a:rPr lang="en-US" sz="8400" dirty="0">
                <a:solidFill>
                  <a:schemeClr val="accent1">
                    <a:lumMod val="75000"/>
                  </a:schemeClr>
                </a:solidFill>
              </a:rPr>
              <a:t>Proposed reinstatement of Section </a:t>
            </a:r>
            <a:r>
              <a:rPr lang="en-US" sz="8800" dirty="0">
                <a:solidFill>
                  <a:schemeClr val="accent1">
                    <a:lumMod val="75000"/>
                  </a:schemeClr>
                </a:solidFill>
              </a:rPr>
              <a:t>§ </a:t>
            </a:r>
            <a:r>
              <a:rPr lang="en-US" sz="8400" dirty="0">
                <a:solidFill>
                  <a:schemeClr val="accent1">
                    <a:lumMod val="75000"/>
                  </a:schemeClr>
                </a:solidFill>
              </a:rPr>
              <a:t>102 </a:t>
            </a:r>
          </a:p>
          <a:p>
            <a:pPr algn="l"/>
            <a:endParaRPr lang="en-US" sz="8400" dirty="0">
              <a:solidFill>
                <a:schemeClr val="accent1">
                  <a:lumMod val="75000"/>
                </a:schemeClr>
              </a:solidFill>
            </a:endParaRPr>
          </a:p>
          <a:p>
            <a:pPr algn="l"/>
            <a:r>
              <a:rPr lang="en-US" sz="8400" dirty="0">
                <a:solidFill>
                  <a:schemeClr val="accent1">
                    <a:lumMod val="75000"/>
                  </a:schemeClr>
                </a:solidFill>
              </a:rPr>
              <a:t>Affordable Housing Set-Aside</a:t>
            </a:r>
          </a:p>
          <a:p>
            <a:pPr algn="l"/>
            <a:endParaRPr lang="en-US" sz="2000" dirty="0"/>
          </a:p>
        </p:txBody>
      </p:sp>
      <p:pic>
        <p:nvPicPr>
          <p:cNvPr id="7" name="Content Placeholder 6" descr="Figures of houses in different position and sizes">
            <a:extLst>
              <a:ext uri="{FF2B5EF4-FFF2-40B4-BE49-F238E27FC236}">
                <a16:creationId xmlns:a16="http://schemas.microsoft.com/office/drawing/2014/main" id="{4E68B147-1D4E-4F27-A0DA-DC6528EB868A}"/>
              </a:ext>
            </a:extLst>
          </p:cNvPr>
          <p:cNvPicPr>
            <a:picLocks noGrp="1" noChangeAspect="1"/>
          </p:cNvPicPr>
          <p:nvPr>
            <p:ph idx="4294967295"/>
          </p:nvPr>
        </p:nvPicPr>
        <p:blipFill>
          <a:blip r:embed="rId2"/>
          <a:srcRect l="16800" r="34293"/>
          <a:stretch>
            <a:fillRect/>
          </a:stretch>
        </p:blipFill>
        <p:spPr>
          <a:xfrm>
            <a:off x="6927950" y="492193"/>
            <a:ext cx="5261002" cy="6050847"/>
          </a:xfrm>
          <a:custGeom>
            <a:avLst/>
            <a:gdLst/>
            <a:ahLst/>
            <a:cxnLst/>
            <a:rect l="l" t="t" r="r" b="b"/>
            <a:pathLst>
              <a:path w="5962785" h="6858000">
                <a:moveTo>
                  <a:pt x="1044839" y="0"/>
                </a:moveTo>
                <a:lnTo>
                  <a:pt x="5962785" y="0"/>
                </a:lnTo>
                <a:lnTo>
                  <a:pt x="5962785" y="6858000"/>
                </a:lnTo>
                <a:lnTo>
                  <a:pt x="1469886" y="6858000"/>
                </a:lnTo>
                <a:lnTo>
                  <a:pt x="1416006" y="6823984"/>
                </a:lnTo>
                <a:cubicBezTo>
                  <a:pt x="1356767" y="6787940"/>
                  <a:pt x="1296437" y="6755500"/>
                  <a:pt x="1232473" y="6733873"/>
                </a:cubicBezTo>
                <a:cubicBezTo>
                  <a:pt x="1145250" y="6705037"/>
                  <a:pt x="1060933" y="6654575"/>
                  <a:pt x="1075471" y="6503186"/>
                </a:cubicBezTo>
                <a:cubicBezTo>
                  <a:pt x="1078378" y="6459932"/>
                  <a:pt x="1055118" y="6427493"/>
                  <a:pt x="1020229" y="6438306"/>
                </a:cubicBezTo>
                <a:cubicBezTo>
                  <a:pt x="953358" y="6459932"/>
                  <a:pt x="921375" y="6398656"/>
                  <a:pt x="883579" y="6351798"/>
                </a:cubicBezTo>
                <a:cubicBezTo>
                  <a:pt x="816707" y="6268895"/>
                  <a:pt x="752743" y="6182387"/>
                  <a:pt x="645167" y="6167969"/>
                </a:cubicBezTo>
                <a:cubicBezTo>
                  <a:pt x="665519" y="6103088"/>
                  <a:pt x="700408" y="6110298"/>
                  <a:pt x="732391" y="6124716"/>
                </a:cubicBezTo>
                <a:cubicBezTo>
                  <a:pt x="816707" y="6160761"/>
                  <a:pt x="901023" y="6200410"/>
                  <a:pt x="985339" y="6236455"/>
                </a:cubicBezTo>
                <a:cubicBezTo>
                  <a:pt x="1040581" y="6258081"/>
                  <a:pt x="1095822" y="6290522"/>
                  <a:pt x="1168509" y="6265291"/>
                </a:cubicBezTo>
                <a:cubicBezTo>
                  <a:pt x="1104545" y="6135530"/>
                  <a:pt x="996969" y="6110298"/>
                  <a:pt x="909746" y="6070649"/>
                </a:cubicBezTo>
                <a:cubicBezTo>
                  <a:pt x="802169" y="6020185"/>
                  <a:pt x="738206" y="5926470"/>
                  <a:pt x="659704" y="5818335"/>
                </a:cubicBezTo>
                <a:cubicBezTo>
                  <a:pt x="738206" y="5789500"/>
                  <a:pt x="787632" y="5868798"/>
                  <a:pt x="851597" y="5865193"/>
                </a:cubicBezTo>
                <a:cubicBezTo>
                  <a:pt x="854504" y="5854380"/>
                  <a:pt x="860319" y="5832753"/>
                  <a:pt x="860319" y="5832753"/>
                </a:cubicBezTo>
                <a:cubicBezTo>
                  <a:pt x="755650" y="5775081"/>
                  <a:pt x="709132" y="5666947"/>
                  <a:pt x="691686" y="5533581"/>
                </a:cubicBezTo>
                <a:cubicBezTo>
                  <a:pt x="685872" y="5465095"/>
                  <a:pt x="648075" y="5443468"/>
                  <a:pt x="610278" y="5411029"/>
                </a:cubicBezTo>
                <a:cubicBezTo>
                  <a:pt x="482350" y="5299289"/>
                  <a:pt x="345700" y="5198364"/>
                  <a:pt x="238123" y="5046976"/>
                </a:cubicBezTo>
                <a:cubicBezTo>
                  <a:pt x="363144" y="5064998"/>
                  <a:pt x="461997" y="5165924"/>
                  <a:pt x="592833" y="5209177"/>
                </a:cubicBezTo>
                <a:cubicBezTo>
                  <a:pt x="488165" y="5043371"/>
                  <a:pt x="351514" y="4956864"/>
                  <a:pt x="226494" y="4855939"/>
                </a:cubicBezTo>
                <a:cubicBezTo>
                  <a:pt x="168344" y="4809081"/>
                  <a:pt x="116011" y="4751408"/>
                  <a:pt x="49139" y="4726177"/>
                </a:cubicBezTo>
                <a:cubicBezTo>
                  <a:pt x="25879" y="4718968"/>
                  <a:pt x="-14825" y="4700947"/>
                  <a:pt x="5527" y="4650483"/>
                </a:cubicBezTo>
                <a:cubicBezTo>
                  <a:pt x="22972" y="4607230"/>
                  <a:pt x="54954" y="4621648"/>
                  <a:pt x="84029" y="4632460"/>
                </a:cubicBezTo>
                <a:cubicBezTo>
                  <a:pt x="153807" y="4661296"/>
                  <a:pt x="229401" y="4661296"/>
                  <a:pt x="325347" y="4661296"/>
                </a:cubicBezTo>
                <a:cubicBezTo>
                  <a:pt x="243939" y="4524326"/>
                  <a:pt x="95658" y="4567580"/>
                  <a:pt x="25879" y="4423401"/>
                </a:cubicBezTo>
                <a:cubicBezTo>
                  <a:pt x="113103" y="4398170"/>
                  <a:pt x="179975" y="4448632"/>
                  <a:pt x="249753" y="4459446"/>
                </a:cubicBezTo>
                <a:cubicBezTo>
                  <a:pt x="313718" y="4470259"/>
                  <a:pt x="328254" y="4445028"/>
                  <a:pt x="313718" y="4365729"/>
                </a:cubicBezTo>
                <a:cubicBezTo>
                  <a:pt x="290458" y="4243177"/>
                  <a:pt x="325347" y="4181900"/>
                  <a:pt x="418386" y="4214341"/>
                </a:cubicBezTo>
                <a:cubicBezTo>
                  <a:pt x="505609" y="4246781"/>
                  <a:pt x="514332" y="4199922"/>
                  <a:pt x="491072" y="4131438"/>
                </a:cubicBezTo>
                <a:cubicBezTo>
                  <a:pt x="456183" y="4030512"/>
                  <a:pt x="493979" y="3951214"/>
                  <a:pt x="520147" y="3864706"/>
                </a:cubicBezTo>
                <a:cubicBezTo>
                  <a:pt x="560851" y="3734945"/>
                  <a:pt x="543407" y="3670064"/>
                  <a:pt x="459090" y="3572743"/>
                </a:cubicBezTo>
                <a:cubicBezTo>
                  <a:pt x="409664" y="3518676"/>
                  <a:pt x="360236" y="3471818"/>
                  <a:pt x="290458" y="3424959"/>
                </a:cubicBezTo>
                <a:cubicBezTo>
                  <a:pt x="450368" y="3399728"/>
                  <a:pt x="284643" y="3313221"/>
                  <a:pt x="339884" y="3259153"/>
                </a:cubicBezTo>
                <a:cubicBezTo>
                  <a:pt x="453275" y="3237527"/>
                  <a:pt x="543407" y="3410542"/>
                  <a:pt x="697501" y="3360078"/>
                </a:cubicBezTo>
                <a:cubicBezTo>
                  <a:pt x="511425" y="3212294"/>
                  <a:pt x="302087" y="3165436"/>
                  <a:pt x="165437" y="2967190"/>
                </a:cubicBezTo>
                <a:cubicBezTo>
                  <a:pt x="197419" y="2923937"/>
                  <a:pt x="229401" y="2967190"/>
                  <a:pt x="255568" y="2949167"/>
                </a:cubicBezTo>
                <a:cubicBezTo>
                  <a:pt x="255568" y="2938354"/>
                  <a:pt x="560851" y="3006840"/>
                  <a:pt x="578296" y="2725691"/>
                </a:cubicBezTo>
                <a:cubicBezTo>
                  <a:pt x="584111" y="2725691"/>
                  <a:pt x="589926" y="2725691"/>
                  <a:pt x="595740" y="2714876"/>
                </a:cubicBezTo>
                <a:cubicBezTo>
                  <a:pt x="627722" y="2675228"/>
                  <a:pt x="598648" y="2581510"/>
                  <a:pt x="650982" y="2574301"/>
                </a:cubicBezTo>
                <a:cubicBezTo>
                  <a:pt x="709132" y="2567092"/>
                  <a:pt x="764373" y="2534653"/>
                  <a:pt x="825429" y="2552674"/>
                </a:cubicBezTo>
                <a:cubicBezTo>
                  <a:pt x="871949" y="2567092"/>
                  <a:pt x="921375" y="2585115"/>
                  <a:pt x="970802" y="2585115"/>
                </a:cubicBezTo>
                <a:cubicBezTo>
                  <a:pt x="1023136" y="2585115"/>
                  <a:pt x="1095822" y="2707668"/>
                  <a:pt x="1127805" y="2545465"/>
                </a:cubicBezTo>
                <a:cubicBezTo>
                  <a:pt x="1127805" y="2538257"/>
                  <a:pt x="1217936" y="2556280"/>
                  <a:pt x="1267362" y="2563488"/>
                </a:cubicBezTo>
                <a:cubicBezTo>
                  <a:pt x="1308067" y="2570698"/>
                  <a:pt x="1357494" y="2603137"/>
                  <a:pt x="1386568" y="2538257"/>
                </a:cubicBezTo>
                <a:cubicBezTo>
                  <a:pt x="1401105" y="2498607"/>
                  <a:pt x="1331326" y="2426518"/>
                  <a:pt x="1270270" y="2419309"/>
                </a:cubicBezTo>
                <a:cubicBezTo>
                  <a:pt x="1215029" y="2412101"/>
                  <a:pt x="1159787" y="2404892"/>
                  <a:pt x="1107453" y="2419309"/>
                </a:cubicBezTo>
                <a:cubicBezTo>
                  <a:pt x="1043489" y="2437331"/>
                  <a:pt x="1008599" y="2408495"/>
                  <a:pt x="991154" y="2343615"/>
                </a:cubicBezTo>
                <a:cubicBezTo>
                  <a:pt x="970802" y="2275131"/>
                  <a:pt x="933005" y="2239085"/>
                  <a:pt x="880671" y="2206645"/>
                </a:cubicBezTo>
                <a:cubicBezTo>
                  <a:pt x="752743" y="2127346"/>
                  <a:pt x="630630" y="2033629"/>
                  <a:pt x="491072" y="1986771"/>
                </a:cubicBezTo>
                <a:cubicBezTo>
                  <a:pt x="464905" y="1979562"/>
                  <a:pt x="432923" y="1965145"/>
                  <a:pt x="421293" y="1903868"/>
                </a:cubicBezTo>
                <a:cubicBezTo>
                  <a:pt x="799262" y="1997584"/>
                  <a:pt x="1142342" y="2239085"/>
                  <a:pt x="1531941" y="2224667"/>
                </a:cubicBezTo>
                <a:cubicBezTo>
                  <a:pt x="1427272" y="2148974"/>
                  <a:pt x="1302252" y="2145369"/>
                  <a:pt x="1188861" y="2091301"/>
                </a:cubicBezTo>
                <a:cubicBezTo>
                  <a:pt x="1270270" y="2051652"/>
                  <a:pt x="1345864" y="2094906"/>
                  <a:pt x="1421458" y="2116532"/>
                </a:cubicBezTo>
                <a:cubicBezTo>
                  <a:pt x="1485422" y="2134554"/>
                  <a:pt x="1543571" y="2138160"/>
                  <a:pt x="1549386" y="2026420"/>
                </a:cubicBezTo>
                <a:cubicBezTo>
                  <a:pt x="1549386" y="2015607"/>
                  <a:pt x="1549386" y="2008398"/>
                  <a:pt x="1549386" y="1997584"/>
                </a:cubicBezTo>
                <a:cubicBezTo>
                  <a:pt x="1526126" y="1950727"/>
                  <a:pt x="1494144" y="1929099"/>
                  <a:pt x="1453440" y="1914682"/>
                </a:cubicBezTo>
                <a:cubicBezTo>
                  <a:pt x="1430180" y="1907473"/>
                  <a:pt x="1398198" y="1893056"/>
                  <a:pt x="1398198" y="1860614"/>
                </a:cubicBezTo>
                <a:cubicBezTo>
                  <a:pt x="1401105" y="1738063"/>
                  <a:pt x="1322604" y="1702018"/>
                  <a:pt x="1247011" y="1665972"/>
                </a:cubicBezTo>
                <a:cubicBezTo>
                  <a:pt x="1287715" y="1604696"/>
                  <a:pt x="1322604" y="1647950"/>
                  <a:pt x="1354586" y="1644345"/>
                </a:cubicBezTo>
                <a:cubicBezTo>
                  <a:pt x="1374939" y="1640741"/>
                  <a:pt x="1395290" y="1637138"/>
                  <a:pt x="1395290" y="1604696"/>
                </a:cubicBezTo>
                <a:cubicBezTo>
                  <a:pt x="1395290" y="1579465"/>
                  <a:pt x="1386568" y="1547025"/>
                  <a:pt x="1366216" y="1547025"/>
                </a:cubicBezTo>
                <a:cubicBezTo>
                  <a:pt x="1238288" y="1543420"/>
                  <a:pt x="1165601" y="1370405"/>
                  <a:pt x="1031858" y="1370405"/>
                </a:cubicBezTo>
                <a:cubicBezTo>
                  <a:pt x="950450" y="1370405"/>
                  <a:pt x="1072563" y="1273083"/>
                  <a:pt x="1005692" y="1233435"/>
                </a:cubicBezTo>
                <a:cubicBezTo>
                  <a:pt x="991154" y="1222621"/>
                  <a:pt x="1046396" y="1208203"/>
                  <a:pt x="1069655" y="1211808"/>
                </a:cubicBezTo>
                <a:cubicBezTo>
                  <a:pt x="1092915" y="1215412"/>
                  <a:pt x="1113268" y="1240644"/>
                  <a:pt x="1142342" y="1222621"/>
                </a:cubicBezTo>
                <a:cubicBezTo>
                  <a:pt x="1156879" y="1157741"/>
                  <a:pt x="1119082" y="1132510"/>
                  <a:pt x="1084193" y="1114487"/>
                </a:cubicBezTo>
                <a:cubicBezTo>
                  <a:pt x="1008599" y="1071234"/>
                  <a:pt x="933005" y="1020771"/>
                  <a:pt x="848689" y="1006353"/>
                </a:cubicBezTo>
                <a:cubicBezTo>
                  <a:pt x="819615" y="1002748"/>
                  <a:pt x="802169" y="984726"/>
                  <a:pt x="805077" y="948681"/>
                </a:cubicBezTo>
                <a:cubicBezTo>
                  <a:pt x="810892" y="901822"/>
                  <a:pt x="839967" y="916240"/>
                  <a:pt x="863226" y="919844"/>
                </a:cubicBezTo>
                <a:cubicBezTo>
                  <a:pt x="877764" y="923450"/>
                  <a:pt x="892301" y="934263"/>
                  <a:pt x="906838" y="909031"/>
                </a:cubicBezTo>
                <a:cubicBezTo>
                  <a:pt x="566666" y="653113"/>
                  <a:pt x="386404" y="667532"/>
                  <a:pt x="5527" y="458471"/>
                </a:cubicBezTo>
                <a:cubicBezTo>
                  <a:pt x="89843" y="418822"/>
                  <a:pt x="150900" y="447658"/>
                  <a:pt x="209049" y="454867"/>
                </a:cubicBezTo>
                <a:cubicBezTo>
                  <a:pt x="354422" y="472890"/>
                  <a:pt x="264290" y="505329"/>
                  <a:pt x="409664" y="526956"/>
                </a:cubicBezTo>
                <a:cubicBezTo>
                  <a:pt x="479443" y="537770"/>
                  <a:pt x="543407" y="573815"/>
                  <a:pt x="621908" y="516143"/>
                </a:cubicBezTo>
                <a:cubicBezTo>
                  <a:pt x="674242" y="476494"/>
                  <a:pt x="758558" y="519747"/>
                  <a:pt x="822522" y="552188"/>
                </a:cubicBezTo>
                <a:cubicBezTo>
                  <a:pt x="874856" y="581024"/>
                  <a:pt x="927190" y="588232"/>
                  <a:pt x="996969" y="552188"/>
                </a:cubicBezTo>
                <a:cubicBezTo>
                  <a:pt x="933005" y="530562"/>
                  <a:pt x="883579" y="512539"/>
                  <a:pt x="834151" y="498120"/>
                </a:cubicBezTo>
                <a:cubicBezTo>
                  <a:pt x="793447" y="487307"/>
                  <a:pt x="770187" y="462076"/>
                  <a:pt x="773095" y="408008"/>
                </a:cubicBezTo>
                <a:cubicBezTo>
                  <a:pt x="773095" y="379172"/>
                  <a:pt x="764373" y="339523"/>
                  <a:pt x="793447" y="325106"/>
                </a:cubicBezTo>
                <a:cubicBezTo>
                  <a:pt x="816707" y="310688"/>
                  <a:pt x="848689" y="325106"/>
                  <a:pt x="860319" y="350336"/>
                </a:cubicBezTo>
                <a:cubicBezTo>
                  <a:pt x="874856" y="397195"/>
                  <a:pt x="889393" y="440449"/>
                  <a:pt x="938820" y="444054"/>
                </a:cubicBezTo>
                <a:cubicBezTo>
                  <a:pt x="1005692" y="451262"/>
                  <a:pt x="967894" y="422426"/>
                  <a:pt x="956265" y="386381"/>
                </a:cubicBezTo>
                <a:cubicBezTo>
                  <a:pt x="944635" y="346733"/>
                  <a:pt x="979525" y="335919"/>
                  <a:pt x="1002784" y="343127"/>
                </a:cubicBezTo>
                <a:cubicBezTo>
                  <a:pt x="1090008" y="375569"/>
                  <a:pt x="1180139" y="317897"/>
                  <a:pt x="1270270" y="364755"/>
                </a:cubicBezTo>
                <a:cubicBezTo>
                  <a:pt x="1247011" y="249411"/>
                  <a:pt x="1197583" y="198949"/>
                  <a:pt x="1092915" y="180926"/>
                </a:cubicBezTo>
                <a:cubicBezTo>
                  <a:pt x="1055118" y="177322"/>
                  <a:pt x="1014414" y="184530"/>
                  <a:pt x="979525" y="152090"/>
                </a:cubicBezTo>
                <a:cubicBezTo>
                  <a:pt x="959172" y="134068"/>
                  <a:pt x="938820" y="112441"/>
                  <a:pt x="953358" y="76396"/>
                </a:cubicBezTo>
                <a:cubicBezTo>
                  <a:pt x="962080" y="51165"/>
                  <a:pt x="985339" y="51165"/>
                  <a:pt x="1005692" y="58373"/>
                </a:cubicBezTo>
                <a:cubicBezTo>
                  <a:pt x="1090008" y="98023"/>
                  <a:pt x="1180139" y="108837"/>
                  <a:pt x="1267362" y="123254"/>
                </a:cubicBezTo>
                <a:cubicBezTo>
                  <a:pt x="1281900" y="126859"/>
                  <a:pt x="1296437" y="134068"/>
                  <a:pt x="1310975" y="98023"/>
                </a:cubicBezTo>
                <a:cubicBezTo>
                  <a:pt x="1260095" y="81803"/>
                  <a:pt x="1209941" y="62879"/>
                  <a:pt x="1159787" y="43505"/>
                </a:cubicBezTo>
                <a:close/>
              </a:path>
            </a:pathLst>
          </a:custGeom>
        </p:spPr>
      </p:pic>
      <p:sp>
        <p:nvSpPr>
          <p:cNvPr id="4" name="TextBox 3">
            <a:extLst>
              <a:ext uri="{FF2B5EF4-FFF2-40B4-BE49-F238E27FC236}">
                <a16:creationId xmlns:a16="http://schemas.microsoft.com/office/drawing/2014/main" id="{C0AF05DF-AC83-2D9B-BBDD-E1985E054F35}"/>
              </a:ext>
            </a:extLst>
          </p:cNvPr>
          <p:cNvSpPr txBox="1"/>
          <p:nvPr/>
        </p:nvSpPr>
        <p:spPr>
          <a:xfrm>
            <a:off x="643466" y="5549950"/>
            <a:ext cx="7147984" cy="877163"/>
          </a:xfrm>
          <a:prstGeom prst="rect">
            <a:avLst/>
          </a:prstGeom>
          <a:noFill/>
        </p:spPr>
        <p:txBody>
          <a:bodyPr wrap="square" rtlCol="0">
            <a:spAutoFit/>
          </a:bodyPr>
          <a:lstStyle/>
          <a:p>
            <a:pPr>
              <a:spcAft>
                <a:spcPts val="600"/>
              </a:spcAft>
            </a:pPr>
            <a:r>
              <a:rPr lang="en-US" sz="2800" dirty="0">
                <a:solidFill>
                  <a:schemeClr val="accent1">
                    <a:lumMod val="75000"/>
                  </a:schemeClr>
                </a:solidFill>
              </a:rPr>
              <a:t>Presentation to Town Board  April 14, 2026</a:t>
            </a:r>
          </a:p>
          <a:p>
            <a:pPr>
              <a:spcAft>
                <a:spcPts val="600"/>
              </a:spcAft>
            </a:pPr>
            <a:endParaRPr lang="en-US" dirty="0"/>
          </a:p>
        </p:txBody>
      </p:sp>
    </p:spTree>
    <p:extLst>
      <p:ext uri="{BB962C8B-B14F-4D97-AF65-F5344CB8AC3E}">
        <p14:creationId xmlns:p14="http://schemas.microsoft.com/office/powerpoint/2010/main" val="32159890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68BE8CA-6322-F3E2-F025-B6C21F41543D}"/>
            </a:ext>
          </a:extLst>
        </p:cNvPr>
        <p:cNvGrpSpPr/>
        <p:nvPr/>
      </p:nvGrpSpPr>
      <p:grpSpPr>
        <a:xfrm>
          <a:off x="0" y="0"/>
          <a:ext cx="0" cy="0"/>
          <a:chOff x="0" y="0"/>
          <a:chExt cx="0" cy="0"/>
        </a:xfrm>
      </p:grpSpPr>
      <p:sp useBgFill="1">
        <p:nvSpPr>
          <p:cNvPr id="9" name="Slide Background">
            <a:extLst>
              <a:ext uri="{FF2B5EF4-FFF2-40B4-BE49-F238E27FC236}">
                <a16:creationId xmlns:a16="http://schemas.microsoft.com/office/drawing/2014/main" id="{63D4391A-D225-7187-961F-744B705829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5384DD3-65B7-8B5A-6CA6-F6E4AB98D945}"/>
              </a:ext>
            </a:extLst>
          </p:cNvPr>
          <p:cNvSpPr>
            <a:spLocks noGrp="1"/>
          </p:cNvSpPr>
          <p:nvPr>
            <p:ph type="title"/>
          </p:nvPr>
        </p:nvSpPr>
        <p:spPr>
          <a:xfrm>
            <a:off x="243840" y="144081"/>
            <a:ext cx="11948160" cy="851599"/>
          </a:xfrm>
        </p:spPr>
        <p:txBody>
          <a:bodyPr anchor="ctr">
            <a:normAutofit/>
          </a:bodyPr>
          <a:lstStyle/>
          <a:p>
            <a:r>
              <a:rPr lang="en-US" sz="3700" dirty="0"/>
              <a:t>§ </a:t>
            </a:r>
            <a:r>
              <a:rPr lang="en-US" sz="3700" b="1" dirty="0"/>
              <a:t>102-6</a:t>
            </a:r>
            <a:r>
              <a:rPr lang="en-US" sz="3700" dirty="0"/>
              <a:t>. </a:t>
            </a:r>
            <a:r>
              <a:rPr lang="en-US" sz="3700" b="1" dirty="0"/>
              <a:t>Provisions Applicable to Rental AHUs </a:t>
            </a:r>
            <a:endParaRPr lang="en-US" sz="3700" dirty="0"/>
          </a:p>
        </p:txBody>
      </p:sp>
      <p:sp>
        <p:nvSpPr>
          <p:cNvPr id="3" name="Content Placeholder 2">
            <a:extLst>
              <a:ext uri="{FF2B5EF4-FFF2-40B4-BE49-F238E27FC236}">
                <a16:creationId xmlns:a16="http://schemas.microsoft.com/office/drawing/2014/main" id="{82301A3B-FDDD-DB8D-9B3C-165A624ED571}"/>
              </a:ext>
            </a:extLst>
          </p:cNvPr>
          <p:cNvSpPr>
            <a:spLocks noGrp="1"/>
          </p:cNvSpPr>
          <p:nvPr>
            <p:ph idx="1"/>
          </p:nvPr>
        </p:nvSpPr>
        <p:spPr>
          <a:xfrm>
            <a:off x="314325" y="914399"/>
            <a:ext cx="9957435" cy="5799520"/>
          </a:xfrm>
        </p:spPr>
        <p:txBody>
          <a:bodyPr anchor="ctr">
            <a:noAutofit/>
          </a:bodyPr>
          <a:lstStyle/>
          <a:p>
            <a:pPr lvl="0"/>
            <a:r>
              <a:rPr lang="en-US" sz="2400" b="1" dirty="0"/>
              <a:t>Continued eligibility.  </a:t>
            </a:r>
            <a:r>
              <a:rPr lang="en-US" sz="2400" dirty="0"/>
              <a:t>120 days prior to lease expiration, the Owner or Manager </a:t>
            </a:r>
            <a:r>
              <a:rPr lang="en-US" sz="2400" b="1" dirty="0"/>
              <a:t>requests income documentation </a:t>
            </a:r>
            <a:r>
              <a:rPr lang="en-US" sz="2400" dirty="0"/>
              <a:t>from Tenant.  </a:t>
            </a:r>
          </a:p>
          <a:p>
            <a:pPr lvl="0"/>
            <a:endParaRPr lang="en-US" sz="2400" dirty="0"/>
          </a:p>
          <a:p>
            <a:pPr lvl="0"/>
            <a:r>
              <a:rPr lang="en-US" sz="2400" dirty="0"/>
              <a:t>The Owner or Manager shall review eligibility based on the rent and income guidelines provided by the YCHB in effect at that time.  </a:t>
            </a:r>
          </a:p>
          <a:p>
            <a:pPr lvl="0"/>
            <a:endParaRPr lang="en-US" sz="2400" dirty="0"/>
          </a:p>
          <a:p>
            <a:pPr lvl="0"/>
            <a:r>
              <a:rPr lang="en-US" sz="2400" dirty="0"/>
              <a:t>If Tenant remains eligible, </a:t>
            </a:r>
            <a:r>
              <a:rPr lang="en-US" sz="2400" b="1" dirty="0"/>
              <a:t>Tenant is offered a renewal lease </a:t>
            </a:r>
            <a:r>
              <a:rPr lang="en-US" sz="2400" dirty="0"/>
              <a:t>at a rent no greater than the Low HOME Rent for the unit size occupied. </a:t>
            </a:r>
          </a:p>
          <a:p>
            <a:pPr lvl="0"/>
            <a:endParaRPr lang="en-US" sz="2400" dirty="0"/>
          </a:p>
          <a:p>
            <a:pPr lvl="0"/>
            <a:r>
              <a:rPr lang="en-US" sz="2400" dirty="0"/>
              <a:t>If the Tenant </a:t>
            </a:r>
            <a:r>
              <a:rPr lang="en-US" sz="2400" b="1" dirty="0"/>
              <a:t>fails to submit income documentation </a:t>
            </a:r>
            <a:r>
              <a:rPr lang="en-US" sz="2400" dirty="0"/>
              <a:t>for all occupants, Owner shall not offer Tenant a renewal lease and shall </a:t>
            </a:r>
            <a:r>
              <a:rPr lang="en-US" sz="2400" b="1" dirty="0"/>
              <a:t>terminate Tenant’s lease</a:t>
            </a:r>
            <a:r>
              <a:rPr lang="en-US" sz="2400" dirty="0"/>
              <a:t>.</a:t>
            </a:r>
            <a:endParaRPr lang="en-US" sz="2200" dirty="0"/>
          </a:p>
        </p:txBody>
      </p:sp>
      <p:pic>
        <p:nvPicPr>
          <p:cNvPr id="4" name="Picture 3">
            <a:extLst>
              <a:ext uri="{FF2B5EF4-FFF2-40B4-BE49-F238E27FC236}">
                <a16:creationId xmlns:a16="http://schemas.microsoft.com/office/drawing/2014/main" id="{11195E21-BAC8-B455-2A7C-40F354F68C8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878695" y="196195"/>
            <a:ext cx="1725733" cy="2157166"/>
          </a:xfrm>
          <a:prstGeom prst="rect">
            <a:avLst/>
          </a:prstGeom>
        </p:spPr>
      </p:pic>
    </p:spTree>
    <p:extLst>
      <p:ext uri="{BB962C8B-B14F-4D97-AF65-F5344CB8AC3E}">
        <p14:creationId xmlns:p14="http://schemas.microsoft.com/office/powerpoint/2010/main" val="1745414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8E5DE7-C0B9-291C-7371-E0788F7F13C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E9CF28D-CA60-7776-B4C4-357F53663F8A}"/>
              </a:ext>
            </a:extLst>
          </p:cNvPr>
          <p:cNvSpPr>
            <a:spLocks noGrp="1"/>
          </p:cNvSpPr>
          <p:nvPr>
            <p:ph type="title"/>
          </p:nvPr>
        </p:nvSpPr>
        <p:spPr>
          <a:xfrm>
            <a:off x="325120" y="365125"/>
            <a:ext cx="11551920" cy="711835"/>
          </a:xfrm>
        </p:spPr>
        <p:txBody>
          <a:bodyPr>
            <a:normAutofit/>
          </a:bodyPr>
          <a:lstStyle/>
          <a:p>
            <a:r>
              <a:rPr lang="en-US" sz="3600" dirty="0"/>
              <a:t>§ </a:t>
            </a:r>
            <a:r>
              <a:rPr lang="en-US" sz="3600" b="1" dirty="0"/>
              <a:t>102-6</a:t>
            </a:r>
            <a:r>
              <a:rPr lang="en-US" sz="3600" dirty="0"/>
              <a:t>. </a:t>
            </a:r>
            <a:r>
              <a:rPr lang="en-US" sz="3600" b="1" dirty="0"/>
              <a:t>Provisions Applicable to Rental AHUs </a:t>
            </a:r>
            <a:endParaRPr lang="en-US" sz="3600" dirty="0"/>
          </a:p>
        </p:txBody>
      </p:sp>
      <p:sp>
        <p:nvSpPr>
          <p:cNvPr id="3" name="Content Placeholder 2">
            <a:extLst>
              <a:ext uri="{FF2B5EF4-FFF2-40B4-BE49-F238E27FC236}">
                <a16:creationId xmlns:a16="http://schemas.microsoft.com/office/drawing/2014/main" id="{E9344312-DD2A-75B5-9761-BD2A33D37ACA}"/>
              </a:ext>
            </a:extLst>
          </p:cNvPr>
          <p:cNvSpPr>
            <a:spLocks noGrp="1"/>
          </p:cNvSpPr>
          <p:nvPr>
            <p:ph idx="1"/>
          </p:nvPr>
        </p:nvSpPr>
        <p:spPr>
          <a:xfrm>
            <a:off x="325120" y="1191657"/>
            <a:ext cx="10057130" cy="5151993"/>
          </a:xfrm>
        </p:spPr>
        <p:txBody>
          <a:bodyPr>
            <a:normAutofit lnSpcReduction="10000"/>
          </a:bodyPr>
          <a:lstStyle/>
          <a:p>
            <a:pPr marL="0" lvl="0" indent="0">
              <a:buNone/>
            </a:pPr>
            <a:r>
              <a:rPr lang="en-US" dirty="0"/>
              <a:t>Nothing precludes Owner / Manager from:  </a:t>
            </a:r>
          </a:p>
          <a:p>
            <a:pPr lvl="0"/>
            <a:r>
              <a:rPr lang="en-US" dirty="0"/>
              <a:t>following </a:t>
            </a:r>
            <a:r>
              <a:rPr lang="en-US" b="1" dirty="0"/>
              <a:t>standard industry practices </a:t>
            </a:r>
            <a:r>
              <a:rPr lang="en-US" dirty="0"/>
              <a:t>in evaluating the background and credit history of prospective tenants and making reasonable business judgements regarding the </a:t>
            </a:r>
            <a:r>
              <a:rPr lang="en-US" b="1" dirty="0"/>
              <a:t>acceptability of applicants</a:t>
            </a:r>
            <a:r>
              <a:rPr lang="en-US" dirty="0"/>
              <a:t>. </a:t>
            </a:r>
          </a:p>
          <a:p>
            <a:pPr lvl="0"/>
            <a:r>
              <a:rPr lang="en-US" b="1" dirty="0"/>
              <a:t>enforcing the terms of the lease </a:t>
            </a:r>
            <a:r>
              <a:rPr lang="en-US" dirty="0"/>
              <a:t>and rules and regulations, including initiating an action in court for non-payment of rent or for holdover in an AHU after lease termination for cause or ineligibility. </a:t>
            </a:r>
          </a:p>
          <a:p>
            <a:pPr marL="0" lvl="0" indent="0">
              <a:buNone/>
            </a:pPr>
            <a:r>
              <a:rPr lang="en-US" dirty="0"/>
              <a:t>Security deposit requirements of eligible rental AHUs shall be limited to one (1) month rent deposit.</a:t>
            </a:r>
          </a:p>
          <a:p>
            <a:pPr marL="0" lvl="0" indent="0">
              <a:buNone/>
            </a:pPr>
            <a:r>
              <a:rPr lang="en-US" dirty="0"/>
              <a:t>YCHB shall inform Owner or Manager of the rent and income eligibility requirements on or before May 31 of each year.</a:t>
            </a:r>
          </a:p>
          <a:p>
            <a:pPr lvl="0"/>
            <a:endParaRPr lang="en-US" dirty="0"/>
          </a:p>
        </p:txBody>
      </p:sp>
      <p:pic>
        <p:nvPicPr>
          <p:cNvPr id="8" name="Picture 7">
            <a:extLst>
              <a:ext uri="{FF2B5EF4-FFF2-40B4-BE49-F238E27FC236}">
                <a16:creationId xmlns:a16="http://schemas.microsoft.com/office/drawing/2014/main" id="{24E903EE-A8D4-5BEB-D62C-D503D3D2A72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878695" y="196195"/>
            <a:ext cx="1725733" cy="2157166"/>
          </a:xfrm>
          <a:prstGeom prst="rect">
            <a:avLst/>
          </a:prstGeom>
        </p:spPr>
      </p:pic>
    </p:spTree>
    <p:extLst>
      <p:ext uri="{BB962C8B-B14F-4D97-AF65-F5344CB8AC3E}">
        <p14:creationId xmlns:p14="http://schemas.microsoft.com/office/powerpoint/2010/main" val="20950723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56B94CD-06A8-B7BE-8FCE-8826FBF8AE37}"/>
            </a:ext>
          </a:extLst>
        </p:cNvPr>
        <p:cNvGrpSpPr/>
        <p:nvPr/>
      </p:nvGrpSpPr>
      <p:grpSpPr>
        <a:xfrm>
          <a:off x="0" y="0"/>
          <a:ext cx="0" cy="0"/>
          <a:chOff x="0" y="0"/>
          <a:chExt cx="0" cy="0"/>
        </a:xfrm>
      </p:grpSpPr>
      <p:sp useBgFill="1">
        <p:nvSpPr>
          <p:cNvPr id="9" name="Slide Background">
            <a:extLst>
              <a:ext uri="{FF2B5EF4-FFF2-40B4-BE49-F238E27FC236}">
                <a16:creationId xmlns:a16="http://schemas.microsoft.com/office/drawing/2014/main" id="{D3E19A98-94E1-A476-C3AA-16AFF7B6D1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48936E2-3A57-2108-4C78-F9DB43CAA444}"/>
              </a:ext>
            </a:extLst>
          </p:cNvPr>
          <p:cNvSpPr>
            <a:spLocks noGrp="1"/>
          </p:cNvSpPr>
          <p:nvPr>
            <p:ph type="title"/>
          </p:nvPr>
        </p:nvSpPr>
        <p:spPr>
          <a:xfrm>
            <a:off x="243840" y="144081"/>
            <a:ext cx="11948160" cy="851599"/>
          </a:xfrm>
        </p:spPr>
        <p:txBody>
          <a:bodyPr anchor="ctr">
            <a:normAutofit/>
          </a:bodyPr>
          <a:lstStyle/>
          <a:p>
            <a:r>
              <a:rPr lang="en-US" sz="3700" dirty="0"/>
              <a:t>§ </a:t>
            </a:r>
            <a:r>
              <a:rPr lang="en-US" sz="3700" b="1" dirty="0"/>
              <a:t>102-6</a:t>
            </a:r>
            <a:r>
              <a:rPr lang="en-US" sz="3700" dirty="0"/>
              <a:t>. </a:t>
            </a:r>
            <a:r>
              <a:rPr lang="en-US" sz="3700" b="1" dirty="0"/>
              <a:t>Provisions Applicable to Rental AHUs </a:t>
            </a:r>
            <a:endParaRPr lang="en-US" sz="3700" dirty="0"/>
          </a:p>
        </p:txBody>
      </p:sp>
      <p:sp>
        <p:nvSpPr>
          <p:cNvPr id="3" name="Content Placeholder 2">
            <a:extLst>
              <a:ext uri="{FF2B5EF4-FFF2-40B4-BE49-F238E27FC236}">
                <a16:creationId xmlns:a16="http://schemas.microsoft.com/office/drawing/2014/main" id="{5272FC6C-416F-E1BA-3492-40DC2F882F5D}"/>
              </a:ext>
            </a:extLst>
          </p:cNvPr>
          <p:cNvSpPr>
            <a:spLocks noGrp="1"/>
          </p:cNvSpPr>
          <p:nvPr>
            <p:ph idx="1"/>
          </p:nvPr>
        </p:nvSpPr>
        <p:spPr>
          <a:xfrm>
            <a:off x="2966721" y="995680"/>
            <a:ext cx="8834754" cy="5718239"/>
          </a:xfrm>
        </p:spPr>
        <p:txBody>
          <a:bodyPr anchor="ctr">
            <a:noAutofit/>
          </a:bodyPr>
          <a:lstStyle/>
          <a:p>
            <a:r>
              <a:rPr lang="en-US" sz="2200" b="1" dirty="0"/>
              <a:t>If Tenant’s income </a:t>
            </a:r>
            <a:r>
              <a:rPr lang="en-US" sz="2200" dirty="0"/>
              <a:t>documentation establishes that Tenant’s annual gross income </a:t>
            </a:r>
            <a:r>
              <a:rPr lang="en-US" sz="2200" b="1" dirty="0"/>
              <a:t>exceeds by more than 40% </a:t>
            </a:r>
            <a:r>
              <a:rPr lang="en-US" sz="2200" dirty="0"/>
              <a:t>the maximum income for eligibility then allowable,  the Tenant may </a:t>
            </a:r>
            <a:r>
              <a:rPr lang="en-US" sz="2200" b="1" dirty="0"/>
              <a:t>complete</a:t>
            </a:r>
            <a:r>
              <a:rPr lang="en-US" sz="2200" dirty="0"/>
              <a:t> the Tenant’s current lease term.  </a:t>
            </a:r>
          </a:p>
          <a:p>
            <a:endParaRPr lang="en-US" sz="2200" dirty="0"/>
          </a:p>
          <a:p>
            <a:r>
              <a:rPr lang="en-US" sz="2200" b="1" dirty="0"/>
              <a:t>If a non-­restricted rental unit is available </a:t>
            </a:r>
            <a:r>
              <a:rPr lang="en-US" sz="2200" dirty="0"/>
              <a:t>in the development at the termination of such lease term, and if the resident meets the credit and/or financial qualifications that the Owner or Manager requires of other applicants for non-restricted rental units, </a:t>
            </a:r>
            <a:r>
              <a:rPr lang="en-US" sz="2200" b="1" dirty="0"/>
              <a:t>the Owner or Manager shall offer the Tenant a lease for such non-restricted rental unit.  </a:t>
            </a:r>
          </a:p>
          <a:p>
            <a:endParaRPr lang="en-US" sz="2200" dirty="0"/>
          </a:p>
          <a:p>
            <a:r>
              <a:rPr lang="en-US" sz="2200" dirty="0"/>
              <a:t>If no such dwelling unit shall be available at said time and accepted by the Tenant, the Owner shall offer the Tenant </a:t>
            </a:r>
            <a:r>
              <a:rPr lang="en-US" sz="2200" b="1" dirty="0"/>
              <a:t>a one-year lease for the AHU the Tenant occupies</a:t>
            </a:r>
            <a:r>
              <a:rPr lang="en-US" sz="2200" dirty="0"/>
              <a:t> but shall not offer Tenant a renewal of the lease beyond the expiration of said term.  </a:t>
            </a:r>
          </a:p>
        </p:txBody>
      </p:sp>
      <p:pic>
        <p:nvPicPr>
          <p:cNvPr id="7" name="Picture 6" descr="Figures of houses in different position and sizes">
            <a:extLst>
              <a:ext uri="{FF2B5EF4-FFF2-40B4-BE49-F238E27FC236}">
                <a16:creationId xmlns:a16="http://schemas.microsoft.com/office/drawing/2014/main" id="{C82E0804-167D-377C-03CA-5E79CCA3541C}"/>
              </a:ext>
            </a:extLst>
          </p:cNvPr>
          <p:cNvPicPr>
            <a:picLocks noChangeAspect="1"/>
          </p:cNvPicPr>
          <p:nvPr/>
        </p:nvPicPr>
        <p:blipFill>
          <a:blip r:embed="rId2"/>
          <a:srcRect l="19412" r="36905" b="-1"/>
          <a:stretch>
            <a:fillRect/>
          </a:stretch>
        </p:blipFill>
        <p:spPr>
          <a:xfrm>
            <a:off x="243840" y="851599"/>
            <a:ext cx="2479040" cy="5862320"/>
          </a:xfrm>
          <a:prstGeom prst="rect">
            <a:avLst/>
          </a:prstGeom>
          <a:effectLst>
            <a:outerShdw blurRad="127000" dist="50800" dir="10800000" sx="99000" sy="99000" algn="r" rotWithShape="0">
              <a:prstClr val="black">
                <a:alpha val="40000"/>
              </a:prstClr>
            </a:outerShdw>
          </a:effectLst>
        </p:spPr>
      </p:pic>
    </p:spTree>
    <p:extLst>
      <p:ext uri="{BB962C8B-B14F-4D97-AF65-F5344CB8AC3E}">
        <p14:creationId xmlns:p14="http://schemas.microsoft.com/office/powerpoint/2010/main" val="29489154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79D6A5-DF95-EBED-EBA2-FD45318F1B32}"/>
              </a:ext>
            </a:extLst>
          </p:cNvPr>
          <p:cNvSpPr>
            <a:spLocks noGrp="1"/>
          </p:cNvSpPr>
          <p:nvPr>
            <p:ph type="title"/>
          </p:nvPr>
        </p:nvSpPr>
        <p:spPr>
          <a:xfrm>
            <a:off x="295275" y="203201"/>
            <a:ext cx="11601450" cy="1111250"/>
          </a:xfrm>
        </p:spPr>
        <p:txBody>
          <a:bodyPr>
            <a:normAutofit/>
          </a:bodyPr>
          <a:lstStyle/>
          <a:p>
            <a:r>
              <a:rPr lang="en-US" sz="4000" dirty="0"/>
              <a:t>Is Yorktown an outlier?  What do our neighbors require?  </a:t>
            </a:r>
          </a:p>
        </p:txBody>
      </p:sp>
      <p:graphicFrame>
        <p:nvGraphicFramePr>
          <p:cNvPr id="3" name="Table 2">
            <a:extLst>
              <a:ext uri="{FF2B5EF4-FFF2-40B4-BE49-F238E27FC236}">
                <a16:creationId xmlns:a16="http://schemas.microsoft.com/office/drawing/2014/main" id="{D13464AB-C9A4-85C8-FCA6-CD02C7D3C513}"/>
              </a:ext>
            </a:extLst>
          </p:cNvPr>
          <p:cNvGraphicFramePr>
            <a:graphicFrameLocks noGrp="1"/>
          </p:cNvGraphicFramePr>
          <p:nvPr>
            <p:extLst>
              <p:ext uri="{D42A27DB-BD31-4B8C-83A1-F6EECF244321}">
                <p14:modId xmlns:p14="http://schemas.microsoft.com/office/powerpoint/2010/main" val="2008260743"/>
              </p:ext>
            </p:extLst>
          </p:nvPr>
        </p:nvGraphicFramePr>
        <p:xfrm>
          <a:off x="488948" y="1009650"/>
          <a:ext cx="11112503" cy="5591916"/>
        </p:xfrm>
        <a:graphic>
          <a:graphicData uri="http://schemas.openxmlformats.org/drawingml/2006/table">
            <a:tbl>
              <a:tblPr firstRow="1" bandRow="1">
                <a:tableStyleId>{5C22544A-7EE6-4342-B048-85BDC9FD1C3A}</a:tableStyleId>
              </a:tblPr>
              <a:tblGrid>
                <a:gridCol w="1473202">
                  <a:extLst>
                    <a:ext uri="{9D8B030D-6E8A-4147-A177-3AD203B41FA5}">
                      <a16:colId xmlns:a16="http://schemas.microsoft.com/office/drawing/2014/main" val="103404884"/>
                    </a:ext>
                  </a:extLst>
                </a:gridCol>
                <a:gridCol w="1093618">
                  <a:extLst>
                    <a:ext uri="{9D8B030D-6E8A-4147-A177-3AD203B41FA5}">
                      <a16:colId xmlns:a16="http://schemas.microsoft.com/office/drawing/2014/main" val="1014750311"/>
                    </a:ext>
                  </a:extLst>
                </a:gridCol>
                <a:gridCol w="3352502">
                  <a:extLst>
                    <a:ext uri="{9D8B030D-6E8A-4147-A177-3AD203B41FA5}">
                      <a16:colId xmlns:a16="http://schemas.microsoft.com/office/drawing/2014/main" val="2337797122"/>
                    </a:ext>
                  </a:extLst>
                </a:gridCol>
                <a:gridCol w="2640480">
                  <a:extLst>
                    <a:ext uri="{9D8B030D-6E8A-4147-A177-3AD203B41FA5}">
                      <a16:colId xmlns:a16="http://schemas.microsoft.com/office/drawing/2014/main" val="3609311690"/>
                    </a:ext>
                  </a:extLst>
                </a:gridCol>
                <a:gridCol w="2552701">
                  <a:extLst>
                    <a:ext uri="{9D8B030D-6E8A-4147-A177-3AD203B41FA5}">
                      <a16:colId xmlns:a16="http://schemas.microsoft.com/office/drawing/2014/main" val="2320926087"/>
                    </a:ext>
                  </a:extLst>
                </a:gridCol>
              </a:tblGrid>
              <a:tr h="664490">
                <a:tc>
                  <a:txBody>
                    <a:bodyPr/>
                    <a:lstStyle/>
                    <a:p>
                      <a:r>
                        <a:rPr lang="en-US" dirty="0"/>
                        <a:t>Municipality</a:t>
                      </a:r>
                    </a:p>
                  </a:txBody>
                  <a:tcPr/>
                </a:tc>
                <a:tc>
                  <a:txBody>
                    <a:bodyPr/>
                    <a:lstStyle/>
                    <a:p>
                      <a:r>
                        <a:rPr lang="en-US" dirty="0"/>
                        <a:t>Set-aside</a:t>
                      </a:r>
                    </a:p>
                  </a:txBody>
                  <a:tcPr/>
                </a:tc>
                <a:tc>
                  <a:txBody>
                    <a:bodyPr/>
                    <a:lstStyle/>
                    <a:p>
                      <a:r>
                        <a:rPr lang="en-US" dirty="0"/>
                        <a:t>Special / Key Incentives</a:t>
                      </a:r>
                    </a:p>
                  </a:txBody>
                  <a:tcPr/>
                </a:tc>
                <a:tc>
                  <a:txBody>
                    <a:bodyPr/>
                    <a:lstStyle/>
                    <a:p>
                      <a:r>
                        <a:rPr lang="en-US" dirty="0"/>
                        <a:t>Single family zones</a:t>
                      </a:r>
                    </a:p>
                  </a:txBody>
                  <a:tcPr/>
                </a:tc>
                <a:tc>
                  <a:txBody>
                    <a:bodyPr/>
                    <a:lstStyle/>
                    <a:p>
                      <a:r>
                        <a:rPr lang="en-US" dirty="0"/>
                        <a:t>Multi family zones</a:t>
                      </a:r>
                    </a:p>
                  </a:txBody>
                  <a:tcPr/>
                </a:tc>
                <a:extLst>
                  <a:ext uri="{0D108BD9-81ED-4DB2-BD59-A6C34878D82A}">
                    <a16:rowId xmlns:a16="http://schemas.microsoft.com/office/drawing/2014/main" val="1857536086"/>
                  </a:ext>
                </a:extLst>
              </a:tr>
              <a:tr h="907135">
                <a:tc>
                  <a:txBody>
                    <a:bodyPr/>
                    <a:lstStyle/>
                    <a:p>
                      <a:r>
                        <a:rPr lang="en-US" sz="1400" dirty="0"/>
                        <a:t>Bedford</a:t>
                      </a:r>
                    </a:p>
                  </a:txBody>
                  <a:tcPr/>
                </a:tc>
                <a:tc>
                  <a:txBody>
                    <a:bodyPr/>
                    <a:lstStyle/>
                    <a:p>
                      <a:r>
                        <a:rPr lang="en-US" sz="1400" dirty="0"/>
                        <a:t>10%</a:t>
                      </a:r>
                    </a:p>
                  </a:txBody>
                  <a:tcPr/>
                </a:tc>
                <a:tc>
                  <a:txBody>
                    <a:bodyPr/>
                    <a:lstStyle/>
                    <a:p>
                      <a:r>
                        <a:rPr lang="en-US" sz="1400" dirty="0"/>
                        <a:t>If developer is not providing affordable housing, such as subdivisions of four or less units, developer asked for fee in lieu, funding affordable housing development.</a:t>
                      </a:r>
                    </a:p>
                  </a:txBody>
                  <a:tcPr/>
                </a:tc>
                <a:tc>
                  <a:txBody>
                    <a:bodyPr/>
                    <a:lstStyle/>
                    <a:p>
                      <a:r>
                        <a:rPr lang="en-US" sz="1400" dirty="0"/>
                        <a:t>For 5 or more units, no less than 10% or 1 AHU (rounded). Example 17 units would require 2 AHUs.</a:t>
                      </a:r>
                    </a:p>
                  </a:txBody>
                  <a:tcPr/>
                </a:tc>
                <a:tc>
                  <a:txBody>
                    <a:bodyPr/>
                    <a:lstStyle/>
                    <a:p>
                      <a:r>
                        <a:rPr lang="en-US" sz="1400" dirty="0"/>
                        <a:t>At least 20% required to be AHUs.  </a:t>
                      </a:r>
                    </a:p>
                  </a:txBody>
                  <a:tcPr/>
                </a:tc>
                <a:extLst>
                  <a:ext uri="{0D108BD9-81ED-4DB2-BD59-A6C34878D82A}">
                    <a16:rowId xmlns:a16="http://schemas.microsoft.com/office/drawing/2014/main" val="2017402000"/>
                  </a:ext>
                </a:extLst>
              </a:tr>
              <a:tr h="537920">
                <a:tc>
                  <a:txBody>
                    <a:bodyPr/>
                    <a:lstStyle/>
                    <a:p>
                      <a:r>
                        <a:rPr lang="en-US" sz="1400" dirty="0"/>
                        <a:t>Cortlandt</a:t>
                      </a:r>
                    </a:p>
                  </a:txBody>
                  <a:tcPr/>
                </a:tc>
                <a:tc>
                  <a:txBody>
                    <a:bodyPr/>
                    <a:lstStyle/>
                    <a:p>
                      <a:r>
                        <a:rPr lang="en-US" sz="1400" dirty="0"/>
                        <a:t>10%</a:t>
                      </a:r>
                    </a:p>
                  </a:txBody>
                  <a:tcPr/>
                </a:tc>
                <a:tc>
                  <a:txBody>
                    <a:bodyPr/>
                    <a:lstStyle/>
                    <a:p>
                      <a:r>
                        <a:rPr lang="en-US" sz="1400" dirty="0"/>
                        <a:t>Applied within Community Business Development (CBD) floating zone</a:t>
                      </a:r>
                    </a:p>
                  </a:txBody>
                  <a:tcPr/>
                </a:tc>
                <a:tc>
                  <a:txBody>
                    <a:bodyPr/>
                    <a:lstStyle/>
                    <a:p>
                      <a:endParaRPr lang="en-US" sz="1400"/>
                    </a:p>
                  </a:txBody>
                  <a:tcPr/>
                </a:tc>
                <a:tc>
                  <a:txBody>
                    <a:bodyPr/>
                    <a:lstStyle/>
                    <a:p>
                      <a:endParaRPr lang="en-US" sz="1400" dirty="0"/>
                    </a:p>
                  </a:txBody>
                  <a:tcPr/>
                </a:tc>
                <a:extLst>
                  <a:ext uri="{0D108BD9-81ED-4DB2-BD59-A6C34878D82A}">
                    <a16:rowId xmlns:a16="http://schemas.microsoft.com/office/drawing/2014/main" val="1089998140"/>
                  </a:ext>
                </a:extLst>
              </a:tr>
              <a:tr h="980913">
                <a:tc>
                  <a:txBody>
                    <a:bodyPr/>
                    <a:lstStyle/>
                    <a:p>
                      <a:r>
                        <a:rPr lang="en-US" sz="1400" dirty="0"/>
                        <a:t>Croton-on-Hudson</a:t>
                      </a:r>
                    </a:p>
                  </a:txBody>
                  <a:tcPr/>
                </a:tc>
                <a:tc>
                  <a:txBody>
                    <a:bodyPr/>
                    <a:lstStyle/>
                    <a:p>
                      <a:r>
                        <a:rPr lang="en-US" sz="1400" dirty="0"/>
                        <a:t>10%</a:t>
                      </a:r>
                    </a:p>
                  </a:txBody>
                  <a:tcPr/>
                </a:tc>
                <a:tc>
                  <a:txBody>
                    <a:bodyPr/>
                    <a:lstStyle/>
                    <a:p>
                      <a:r>
                        <a:rPr lang="en-US" sz="1400" dirty="0"/>
                        <a:t>Voluntary density waiver available for developers who exceed the minimum requirement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For 10 or more units, no less than 10% or 1 AHU (rounded). Example 10-14 = 1 AHU, 15-24 units requires 2 AHUs.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For 10 or more units, no less than 10% or 1 AHU (rounded). Example 10-14 = 1 AHU, 15-24 units requires 2 AHUs.</a:t>
                      </a:r>
                    </a:p>
                  </a:txBody>
                  <a:tcPr/>
                </a:tc>
                <a:extLst>
                  <a:ext uri="{0D108BD9-81ED-4DB2-BD59-A6C34878D82A}">
                    <a16:rowId xmlns:a16="http://schemas.microsoft.com/office/drawing/2014/main" val="2229091858"/>
                  </a:ext>
                </a:extLst>
              </a:tr>
              <a:tr h="384982">
                <a:tc>
                  <a:txBody>
                    <a:bodyPr/>
                    <a:lstStyle/>
                    <a:p>
                      <a:r>
                        <a:rPr lang="en-US" sz="1400" dirty="0"/>
                        <a:t>Mount Kisco</a:t>
                      </a:r>
                    </a:p>
                  </a:txBody>
                  <a:tcPr/>
                </a:tc>
                <a:tc>
                  <a:txBody>
                    <a:bodyPr/>
                    <a:lstStyle/>
                    <a:p>
                      <a:r>
                        <a:rPr lang="en-US" sz="1400" dirty="0"/>
                        <a:t>None</a:t>
                      </a:r>
                    </a:p>
                  </a:txBody>
                  <a:tcPr/>
                </a:tc>
                <a:tc>
                  <a:txBody>
                    <a:bodyPr/>
                    <a:lstStyle/>
                    <a:p>
                      <a:r>
                        <a:rPr lang="en-US" sz="1400" dirty="0"/>
                        <a:t>Operates public housing and Section 8 programs through Mt Kisco Housing Authority, including Kisco Gardens and 109 vouchers. </a:t>
                      </a:r>
                    </a:p>
                  </a:txBody>
                  <a:tcPr/>
                </a:tc>
                <a:tc>
                  <a:txBody>
                    <a:bodyPr/>
                    <a:lstStyle/>
                    <a:p>
                      <a:r>
                        <a:rPr lang="en-US" sz="1400" dirty="0"/>
                        <a:t>N/A</a:t>
                      </a:r>
                    </a:p>
                  </a:txBody>
                  <a:tcPr/>
                </a:tc>
                <a:tc>
                  <a:txBody>
                    <a:bodyPr/>
                    <a:lstStyle/>
                    <a:p>
                      <a:r>
                        <a:rPr lang="en-US" sz="1400" dirty="0"/>
                        <a:t>N/A</a:t>
                      </a:r>
                    </a:p>
                  </a:txBody>
                  <a:tcPr/>
                </a:tc>
                <a:extLst>
                  <a:ext uri="{0D108BD9-81ED-4DB2-BD59-A6C34878D82A}">
                    <a16:rowId xmlns:a16="http://schemas.microsoft.com/office/drawing/2014/main" val="3318879573"/>
                  </a:ext>
                </a:extLst>
              </a:tr>
              <a:tr h="537920">
                <a:tc>
                  <a:txBody>
                    <a:bodyPr/>
                    <a:lstStyle/>
                    <a:p>
                      <a:r>
                        <a:rPr lang="en-US" sz="1400" dirty="0"/>
                        <a:t>Ossining</a:t>
                      </a:r>
                    </a:p>
                  </a:txBody>
                  <a:tcPr/>
                </a:tc>
                <a:tc>
                  <a:txBody>
                    <a:bodyPr/>
                    <a:lstStyle/>
                    <a:p>
                      <a:r>
                        <a:rPr lang="en-US" sz="1400" kern="1200" dirty="0">
                          <a:solidFill>
                            <a:schemeClr val="dk1"/>
                          </a:solidFill>
                          <a:latin typeface="+mn-lt"/>
                          <a:ea typeface="+mn-ea"/>
                          <a:cs typeface="+mn-cs"/>
                        </a:rPr>
                        <a:t>10%</a:t>
                      </a:r>
                    </a:p>
                  </a:txBody>
                  <a:tcPr/>
                </a:tc>
                <a:tc>
                  <a:txBody>
                    <a:bodyPr/>
                    <a:lstStyle/>
                    <a:p>
                      <a:r>
                        <a:rPr lang="en-US" sz="1400" kern="1200" dirty="0">
                          <a:solidFill>
                            <a:schemeClr val="dk1"/>
                          </a:solidFill>
                          <a:latin typeface="+mn-lt"/>
                          <a:ea typeface="+mn-ea"/>
                          <a:cs typeface="+mn-cs"/>
                        </a:rPr>
                        <a:t>10% density bonus available; ETPA opt-out requires 20% set-aside at ≤50% AMI</a:t>
                      </a:r>
                    </a:p>
                  </a:txBody>
                  <a:tcPr/>
                </a:tc>
                <a:tc>
                  <a:txBody>
                    <a:bodyPr/>
                    <a:lstStyle/>
                    <a:p>
                      <a:r>
                        <a:rPr lang="en-US" sz="1400" kern="1200" dirty="0">
                          <a:solidFill>
                            <a:schemeClr val="dk1"/>
                          </a:solidFill>
                          <a:latin typeface="+mn-lt"/>
                          <a:ea typeface="+mn-ea"/>
                          <a:cs typeface="+mn-cs"/>
                        </a:rPr>
                        <a:t>6+ unit developments (new or substantial rehab)</a:t>
                      </a:r>
                    </a:p>
                  </a:txBody>
                  <a:tcPr/>
                </a:tc>
                <a:tc>
                  <a:txBody>
                    <a:bodyPr/>
                    <a:lstStyle/>
                    <a:p>
                      <a:endParaRPr lang="en-US" sz="1400" kern="1200" dirty="0">
                        <a:solidFill>
                          <a:schemeClr val="dk1"/>
                        </a:solidFill>
                        <a:latin typeface="+mn-lt"/>
                        <a:ea typeface="+mn-ea"/>
                        <a:cs typeface="+mn-cs"/>
                      </a:endParaRPr>
                    </a:p>
                  </a:txBody>
                  <a:tcPr/>
                </a:tc>
                <a:extLst>
                  <a:ext uri="{0D108BD9-81ED-4DB2-BD59-A6C34878D82A}">
                    <a16:rowId xmlns:a16="http://schemas.microsoft.com/office/drawing/2014/main" val="253353573"/>
                  </a:ext>
                </a:extLst>
              </a:tr>
              <a:tr h="980913">
                <a:tc>
                  <a:txBody>
                    <a:bodyPr/>
                    <a:lstStyle/>
                    <a:p>
                      <a:r>
                        <a:rPr lang="en-US" sz="1400" dirty="0"/>
                        <a:t>Somers</a:t>
                      </a:r>
                    </a:p>
                  </a:txBody>
                  <a:tcPr/>
                </a:tc>
                <a:tc>
                  <a:txBody>
                    <a:bodyPr/>
                    <a:lstStyle/>
                    <a:p>
                      <a:r>
                        <a:rPr lang="en-US" sz="1400" dirty="0"/>
                        <a:t>Recent drop from 20% to 10%-15%</a:t>
                      </a:r>
                    </a:p>
                  </a:txBody>
                  <a:tcPr/>
                </a:tc>
                <a:tc>
                  <a:txBody>
                    <a:bodyPr/>
                    <a:lstStyle/>
                    <a:p>
                      <a:r>
                        <a:rPr lang="en-US" sz="1400" kern="1200" dirty="0">
                          <a:solidFill>
                            <a:schemeClr val="dk1"/>
                          </a:solidFill>
                          <a:latin typeface="+mn-lt"/>
                          <a:ea typeface="+mn-ea"/>
                          <a:cs typeface="+mn-cs"/>
                        </a:rPr>
                        <a:t>Affordability required permanently (not just 50 years).  </a:t>
                      </a:r>
                    </a:p>
                  </a:txBody>
                  <a:tcPr/>
                </a:tc>
                <a:tc>
                  <a:txBody>
                    <a:bodyPr/>
                    <a:lstStyle/>
                    <a:p>
                      <a:endParaRPr lang="en-US" sz="1400" kern="1200" dirty="0">
                        <a:solidFill>
                          <a:schemeClr val="dk1"/>
                        </a:solidFill>
                        <a:latin typeface="+mn-lt"/>
                        <a:ea typeface="+mn-ea"/>
                        <a:cs typeface="+mn-cs"/>
                      </a:endParaRPr>
                    </a:p>
                  </a:txBody>
                  <a:tcPr/>
                </a:tc>
                <a:tc>
                  <a:txBody>
                    <a:bodyPr/>
                    <a:lstStyle/>
                    <a:p>
                      <a:r>
                        <a:rPr lang="en-US" sz="1400" kern="1200" dirty="0">
                          <a:solidFill>
                            <a:schemeClr val="dk1"/>
                          </a:solidFill>
                          <a:latin typeface="+mn-lt"/>
                          <a:ea typeface="+mn-ea"/>
                          <a:cs typeface="+mn-cs"/>
                        </a:rPr>
                        <a:t>MFR-BP (Baldwin Place) multifamily floating zone requires 15% AHUs</a:t>
                      </a:r>
                    </a:p>
                  </a:txBody>
                  <a:tcPr/>
                </a:tc>
                <a:extLst>
                  <a:ext uri="{0D108BD9-81ED-4DB2-BD59-A6C34878D82A}">
                    <a16:rowId xmlns:a16="http://schemas.microsoft.com/office/drawing/2014/main" val="84296988"/>
                  </a:ext>
                </a:extLst>
              </a:tr>
            </a:tbl>
          </a:graphicData>
        </a:graphic>
      </p:graphicFrame>
    </p:spTree>
    <p:extLst>
      <p:ext uri="{BB962C8B-B14F-4D97-AF65-F5344CB8AC3E}">
        <p14:creationId xmlns:p14="http://schemas.microsoft.com/office/powerpoint/2010/main" val="7314904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D9D9716-600B-2EC6-D7F9-A779E40799CC}"/>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8678A088-9003-0273-0C92-22E60FF47C26}"/>
              </a:ext>
            </a:extLst>
          </p:cNvPr>
          <p:cNvSpPr>
            <a:spLocks noGrp="1"/>
          </p:cNvSpPr>
          <p:nvPr>
            <p:ph type="title"/>
          </p:nvPr>
        </p:nvSpPr>
        <p:spPr>
          <a:xfrm>
            <a:off x="457200" y="365125"/>
            <a:ext cx="7048500" cy="1006475"/>
          </a:xfrm>
        </p:spPr>
        <p:txBody>
          <a:bodyPr/>
          <a:lstStyle/>
          <a:p>
            <a:r>
              <a:rPr lang="en-US" dirty="0"/>
              <a:t>Missed Opportunities</a:t>
            </a:r>
          </a:p>
        </p:txBody>
      </p:sp>
      <p:pic>
        <p:nvPicPr>
          <p:cNvPr id="7" name="Content Placeholder 6" descr="Figures of houses in different position and sizes">
            <a:extLst>
              <a:ext uri="{FF2B5EF4-FFF2-40B4-BE49-F238E27FC236}">
                <a16:creationId xmlns:a16="http://schemas.microsoft.com/office/drawing/2014/main" id="{CA13DE84-E430-3A6C-8F33-213308007E04}"/>
              </a:ext>
            </a:extLst>
          </p:cNvPr>
          <p:cNvPicPr>
            <a:picLocks noGrp="1" noChangeAspect="1"/>
          </p:cNvPicPr>
          <p:nvPr>
            <p:ph idx="4294967295"/>
          </p:nvPr>
        </p:nvPicPr>
        <p:blipFill>
          <a:blip r:embed="rId3"/>
          <a:srcRect l="19412" r="36905" b="-1"/>
          <a:stretch>
            <a:fillRect/>
          </a:stretch>
        </p:blipFill>
        <p:spPr>
          <a:xfrm>
            <a:off x="7756525" y="617538"/>
            <a:ext cx="4435475" cy="5711825"/>
          </a:xfrm>
          <a:prstGeom prst="rect">
            <a:avLst/>
          </a:prstGeom>
        </p:spPr>
      </p:pic>
      <p:sp>
        <p:nvSpPr>
          <p:cNvPr id="4" name="TextBox 3">
            <a:extLst>
              <a:ext uri="{FF2B5EF4-FFF2-40B4-BE49-F238E27FC236}">
                <a16:creationId xmlns:a16="http://schemas.microsoft.com/office/drawing/2014/main" id="{AFC041BA-18AF-5384-2637-710AE467765B}"/>
              </a:ext>
            </a:extLst>
          </p:cNvPr>
          <p:cNvSpPr txBox="1"/>
          <p:nvPr/>
        </p:nvSpPr>
        <p:spPr>
          <a:xfrm>
            <a:off x="457199" y="1371600"/>
            <a:ext cx="6962775" cy="5078313"/>
          </a:xfrm>
          <a:prstGeom prst="rect">
            <a:avLst/>
          </a:prstGeom>
          <a:noFill/>
        </p:spPr>
        <p:txBody>
          <a:bodyPr wrap="square" rtlCol="0">
            <a:spAutoFit/>
          </a:bodyPr>
          <a:lstStyle/>
          <a:p>
            <a:r>
              <a:rPr lang="en-US" b="1" dirty="0"/>
              <a:t>Chapter 102 Affordable Housing Set-aside only applies to new developments.  </a:t>
            </a:r>
            <a:r>
              <a:rPr lang="en-US" dirty="0"/>
              <a:t>But as a frame of reference, if this law had been in place and applied to new developments approved over the past few years, </a:t>
            </a:r>
            <a:r>
              <a:rPr lang="en-US" b="1" dirty="0"/>
              <a:t>45 affordable units </a:t>
            </a:r>
            <a:r>
              <a:rPr lang="en-US" dirty="0"/>
              <a:t>would have been created, in </a:t>
            </a:r>
            <a:r>
              <a:rPr lang="en-US"/>
              <a:t>place of 45 </a:t>
            </a:r>
            <a:r>
              <a:rPr lang="en-US" dirty="0"/>
              <a:t>luxury units.  </a:t>
            </a:r>
          </a:p>
          <a:p>
            <a:endParaRPr lang="en-US" dirty="0"/>
          </a:p>
          <a:p>
            <a:pPr marL="285750" indent="-285750">
              <a:buFont typeface="Arial" panose="020B0604020202020204" pitchFamily="34" charset="0"/>
              <a:buChar char="•"/>
            </a:pPr>
            <a:r>
              <a:rPr lang="en-US" dirty="0"/>
              <a:t>AMS Yorktown Development, LLC - two 4-story multi-family buildings containing 180 dwelling units of age-restricted housing, would have yielded </a:t>
            </a:r>
            <a:r>
              <a:rPr lang="en-US" b="1" dirty="0"/>
              <a:t>18 affordable age-restricted units</a:t>
            </a:r>
            <a:r>
              <a:rPr lang="en-US" dirty="0"/>
              <a:t>.</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Underhill Farms - 148 dwelling units would have yielded </a:t>
            </a:r>
            <a:r>
              <a:rPr lang="en-US" b="1" dirty="0"/>
              <a:t>14 affordable condominium or apartment units</a:t>
            </a:r>
            <a:r>
              <a:rPr lang="en-US" dirty="0"/>
              <a:t>.</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Toll Brothers - 118-unit active-senior development on Catherine Street would have yielded </a:t>
            </a:r>
            <a:r>
              <a:rPr lang="en-US" b="1" dirty="0"/>
              <a:t>11 affordable age-restricted units.</a:t>
            </a:r>
          </a:p>
          <a:p>
            <a:pPr marL="285750" indent="-285750">
              <a:buFont typeface="Arial" panose="020B0604020202020204" pitchFamily="34" charset="0"/>
              <a:buChar char="•"/>
            </a:pPr>
            <a:endParaRPr lang="en-US" b="1" dirty="0"/>
          </a:p>
          <a:p>
            <a:pPr marL="285750" indent="-285750">
              <a:buFont typeface="Arial" panose="020B0604020202020204" pitchFamily="34" charset="0"/>
              <a:buChar char="•"/>
            </a:pPr>
            <a:r>
              <a:rPr lang="en-US" dirty="0" err="1"/>
              <a:t>Hallocks</a:t>
            </a:r>
            <a:r>
              <a:rPr lang="en-US" dirty="0"/>
              <a:t> Square – 23 condominium units would have yielded </a:t>
            </a:r>
            <a:r>
              <a:rPr lang="en-US" b="1" dirty="0"/>
              <a:t>2 affordable units.</a:t>
            </a:r>
          </a:p>
        </p:txBody>
      </p:sp>
    </p:spTree>
    <p:extLst>
      <p:ext uri="{BB962C8B-B14F-4D97-AF65-F5344CB8AC3E}">
        <p14:creationId xmlns:p14="http://schemas.microsoft.com/office/powerpoint/2010/main" val="6746447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ABB7D4F-F5F7-2F76-86C5-97B6FE298A76}"/>
            </a:ext>
          </a:extLst>
        </p:cNvPr>
        <p:cNvGrpSpPr/>
        <p:nvPr/>
      </p:nvGrpSpPr>
      <p:grpSpPr>
        <a:xfrm>
          <a:off x="0" y="0"/>
          <a:ext cx="0" cy="0"/>
          <a:chOff x="0" y="0"/>
          <a:chExt cx="0" cy="0"/>
        </a:xfrm>
      </p:grpSpPr>
      <p:sp useBgFill="1">
        <p:nvSpPr>
          <p:cNvPr id="9" name="Slide Background">
            <a:extLst>
              <a:ext uri="{FF2B5EF4-FFF2-40B4-BE49-F238E27FC236}">
                <a16:creationId xmlns:a16="http://schemas.microsoft.com/office/drawing/2014/main" id="{D904B7C8-0F39-3ED5-7188-6BBFBA48A1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5B65827-C60A-08AF-8C17-EAA0C230A78C}"/>
              </a:ext>
            </a:extLst>
          </p:cNvPr>
          <p:cNvSpPr>
            <a:spLocks noGrp="1"/>
          </p:cNvSpPr>
          <p:nvPr>
            <p:ph type="title"/>
          </p:nvPr>
        </p:nvSpPr>
        <p:spPr>
          <a:xfrm>
            <a:off x="243840" y="144081"/>
            <a:ext cx="11948160" cy="851599"/>
          </a:xfrm>
        </p:spPr>
        <p:txBody>
          <a:bodyPr anchor="ctr">
            <a:normAutofit/>
          </a:bodyPr>
          <a:lstStyle/>
          <a:p>
            <a:r>
              <a:rPr lang="en-US" sz="3700" b="1" dirty="0"/>
              <a:t>Maximum Income Qualifications</a:t>
            </a:r>
            <a:endParaRPr lang="en-US" sz="3700" dirty="0"/>
          </a:p>
        </p:txBody>
      </p:sp>
      <p:sp>
        <p:nvSpPr>
          <p:cNvPr id="3" name="Content Placeholder 2">
            <a:extLst>
              <a:ext uri="{FF2B5EF4-FFF2-40B4-BE49-F238E27FC236}">
                <a16:creationId xmlns:a16="http://schemas.microsoft.com/office/drawing/2014/main" id="{9979BCA8-45B1-EF22-5B3B-B096E78AD925}"/>
              </a:ext>
            </a:extLst>
          </p:cNvPr>
          <p:cNvSpPr>
            <a:spLocks noGrp="1"/>
          </p:cNvSpPr>
          <p:nvPr>
            <p:ph idx="1"/>
          </p:nvPr>
        </p:nvSpPr>
        <p:spPr>
          <a:xfrm>
            <a:off x="2247900" y="1139761"/>
            <a:ext cx="9553575" cy="5862320"/>
          </a:xfrm>
        </p:spPr>
        <p:txBody>
          <a:bodyPr anchor="ctr">
            <a:noAutofit/>
          </a:bodyPr>
          <a:lstStyle/>
          <a:p>
            <a:pPr marL="0" indent="0">
              <a:buNone/>
            </a:pPr>
            <a:r>
              <a:rPr lang="en-US" sz="2400" dirty="0"/>
              <a:t>Town Code Section 300-39 ( c )  </a:t>
            </a:r>
            <a:r>
              <a:rPr lang="en-US" sz="2400" dirty="0">
                <a:latin typeface="freight-sans-pro"/>
              </a:rPr>
              <a:t>Eligibility.</a:t>
            </a:r>
          </a:p>
          <a:p>
            <a:pPr marL="0" indent="0">
              <a:buNone/>
            </a:pPr>
            <a:r>
              <a:rPr lang="en-US" sz="2400" b="1" dirty="0">
                <a:latin typeface="freight-sans-pro"/>
                <a:hlinkClick r:id="rId3" tooltip="300-39C(1)"/>
              </a:rPr>
              <a:t>(1) </a:t>
            </a:r>
            <a:r>
              <a:rPr lang="en-US" sz="2400" dirty="0">
                <a:latin typeface="freight-sans-pro"/>
              </a:rPr>
              <a:t>Eligibility of purchaser. To be eligible to </a:t>
            </a:r>
            <a:r>
              <a:rPr lang="en-US" sz="2400" u="sng" dirty="0">
                <a:latin typeface="freight-sans-pro"/>
              </a:rPr>
              <a:t>purchase</a:t>
            </a:r>
            <a:r>
              <a:rPr lang="en-US" sz="2400" dirty="0">
                <a:latin typeface="freight-sans-pro"/>
              </a:rPr>
              <a:t> affordable housing, a household's aggregate income </a:t>
            </a:r>
            <a:r>
              <a:rPr lang="en-US" sz="2400" b="1" dirty="0">
                <a:latin typeface="freight-sans-pro"/>
              </a:rPr>
              <a:t>shall not exceed 80% of the area median income (AMI)</a:t>
            </a:r>
            <a:r>
              <a:rPr lang="en-US" sz="2400" dirty="0">
                <a:latin typeface="freight-sans-pro"/>
              </a:rPr>
              <a:t> for Westchester County…</a:t>
            </a:r>
          </a:p>
          <a:p>
            <a:pPr marL="0" indent="0">
              <a:buNone/>
            </a:pPr>
            <a:r>
              <a:rPr lang="en-US" sz="2400" dirty="0">
                <a:latin typeface="freight-sans-pro"/>
              </a:rPr>
              <a:t>Eligibility of renter. To be eligible to </a:t>
            </a:r>
            <a:r>
              <a:rPr lang="en-US" sz="2400" u="sng" dirty="0">
                <a:latin typeface="freight-sans-pro"/>
              </a:rPr>
              <a:t>rent</a:t>
            </a:r>
            <a:r>
              <a:rPr lang="en-US" sz="2400" dirty="0">
                <a:latin typeface="freight-sans-pro"/>
              </a:rPr>
              <a:t> affordable housing, a household's aggregate income </a:t>
            </a:r>
            <a:r>
              <a:rPr lang="en-US" sz="2400" b="1" dirty="0">
                <a:latin typeface="freight-sans-pro"/>
              </a:rPr>
              <a:t>shall not exceed 60% of the area median income (AMI) </a:t>
            </a:r>
            <a:r>
              <a:rPr lang="en-US" sz="2400" dirty="0">
                <a:latin typeface="freight-sans-pro"/>
              </a:rPr>
              <a:t>for Westchester County</a:t>
            </a:r>
            <a:r>
              <a:rPr lang="en-US" sz="2400" b="1" dirty="0">
                <a:latin typeface="freight-sans-pro"/>
              </a:rPr>
              <a:t>…</a:t>
            </a:r>
          </a:p>
          <a:p>
            <a:pPr marL="0" indent="0">
              <a:buNone/>
            </a:pPr>
            <a:r>
              <a:rPr lang="en-US" sz="2400" dirty="0">
                <a:latin typeface="freight-sans-pro"/>
              </a:rPr>
              <a:t>In April 2026, those amounts are:  </a:t>
            </a:r>
          </a:p>
          <a:p>
            <a:pPr marL="0" indent="0">
              <a:buNone/>
            </a:pPr>
            <a:endParaRPr lang="en-US" sz="2400" dirty="0">
              <a:latin typeface="freight-sans-pro"/>
            </a:endParaRPr>
          </a:p>
          <a:p>
            <a:pPr marL="0" indent="0">
              <a:buNone/>
            </a:pPr>
            <a:endParaRPr lang="en-US" sz="2400" dirty="0">
              <a:latin typeface="freight-sans-pro"/>
            </a:endParaRPr>
          </a:p>
          <a:p>
            <a:pPr marL="0" indent="0">
              <a:buNone/>
            </a:pPr>
            <a:endParaRPr lang="en-US" sz="2400" dirty="0">
              <a:latin typeface="freight-sans-pro"/>
            </a:endParaRPr>
          </a:p>
          <a:p>
            <a:pPr marL="0" indent="0">
              <a:buNone/>
            </a:pPr>
            <a:endParaRPr lang="en-US" sz="2400" dirty="0">
              <a:latin typeface="freight-sans-pro"/>
            </a:endParaRPr>
          </a:p>
          <a:p>
            <a:pPr marL="0" indent="0">
              <a:buNone/>
            </a:pPr>
            <a:endParaRPr lang="en-US" sz="2400" dirty="0">
              <a:latin typeface="freight-sans-pro"/>
            </a:endParaRPr>
          </a:p>
          <a:p>
            <a:pPr marL="0" indent="0">
              <a:buNone/>
            </a:pPr>
            <a:endParaRPr lang="en-US" sz="2400" dirty="0">
              <a:latin typeface="freight-sans-pro"/>
            </a:endParaRPr>
          </a:p>
          <a:p>
            <a:endParaRPr lang="en-US" sz="2200" dirty="0"/>
          </a:p>
        </p:txBody>
      </p:sp>
      <p:pic>
        <p:nvPicPr>
          <p:cNvPr id="7" name="Picture 6" descr="Figures of houses in different position and sizes">
            <a:extLst>
              <a:ext uri="{FF2B5EF4-FFF2-40B4-BE49-F238E27FC236}">
                <a16:creationId xmlns:a16="http://schemas.microsoft.com/office/drawing/2014/main" id="{2BDA4713-7F88-9586-0224-50F6E3189E64}"/>
              </a:ext>
            </a:extLst>
          </p:cNvPr>
          <p:cNvPicPr>
            <a:picLocks noChangeAspect="1"/>
          </p:cNvPicPr>
          <p:nvPr/>
        </p:nvPicPr>
        <p:blipFill>
          <a:blip r:embed="rId4"/>
          <a:srcRect l="19412" r="36905" b="-1"/>
          <a:stretch>
            <a:fillRect/>
          </a:stretch>
        </p:blipFill>
        <p:spPr>
          <a:xfrm>
            <a:off x="243839" y="851599"/>
            <a:ext cx="2004061" cy="5862320"/>
          </a:xfrm>
          <a:prstGeom prst="rect">
            <a:avLst/>
          </a:prstGeom>
          <a:effectLst>
            <a:outerShdw blurRad="127000" dist="50800" dir="10800000" sx="99000" sy="99000" algn="r" rotWithShape="0">
              <a:prstClr val="black">
                <a:alpha val="40000"/>
              </a:prstClr>
            </a:outerShdw>
          </a:effectLst>
        </p:spPr>
      </p:pic>
      <p:graphicFrame>
        <p:nvGraphicFramePr>
          <p:cNvPr id="4" name="Table 3">
            <a:extLst>
              <a:ext uri="{FF2B5EF4-FFF2-40B4-BE49-F238E27FC236}">
                <a16:creationId xmlns:a16="http://schemas.microsoft.com/office/drawing/2014/main" id="{84C74479-A177-BAE5-E4DD-71ED051BF26E}"/>
              </a:ext>
            </a:extLst>
          </p:cNvPr>
          <p:cNvGraphicFramePr>
            <a:graphicFrameLocks noGrp="1"/>
          </p:cNvGraphicFramePr>
          <p:nvPr>
            <p:extLst>
              <p:ext uri="{D42A27DB-BD31-4B8C-83A1-F6EECF244321}">
                <p14:modId xmlns:p14="http://schemas.microsoft.com/office/powerpoint/2010/main" val="4117713377"/>
              </p:ext>
            </p:extLst>
          </p:nvPr>
        </p:nvGraphicFramePr>
        <p:xfrm>
          <a:off x="2785479" y="4179920"/>
          <a:ext cx="4952263" cy="1737360"/>
        </p:xfrm>
        <a:graphic>
          <a:graphicData uri="http://schemas.openxmlformats.org/drawingml/2006/table">
            <a:tbl>
              <a:tblPr firstRow="1" bandRow="1">
                <a:tableStyleId>{5C22544A-7EE6-4342-B048-85BDC9FD1C3A}</a:tableStyleId>
              </a:tblPr>
              <a:tblGrid>
                <a:gridCol w="1240098">
                  <a:extLst>
                    <a:ext uri="{9D8B030D-6E8A-4147-A177-3AD203B41FA5}">
                      <a16:colId xmlns:a16="http://schemas.microsoft.com/office/drawing/2014/main" val="2146266513"/>
                    </a:ext>
                  </a:extLst>
                </a:gridCol>
                <a:gridCol w="1108740">
                  <a:extLst>
                    <a:ext uri="{9D8B030D-6E8A-4147-A177-3AD203B41FA5}">
                      <a16:colId xmlns:a16="http://schemas.microsoft.com/office/drawing/2014/main" val="3799416055"/>
                    </a:ext>
                  </a:extLst>
                </a:gridCol>
                <a:gridCol w="1235202">
                  <a:extLst>
                    <a:ext uri="{9D8B030D-6E8A-4147-A177-3AD203B41FA5}">
                      <a16:colId xmlns:a16="http://schemas.microsoft.com/office/drawing/2014/main" val="2236561028"/>
                    </a:ext>
                  </a:extLst>
                </a:gridCol>
                <a:gridCol w="1368223">
                  <a:extLst>
                    <a:ext uri="{9D8B030D-6E8A-4147-A177-3AD203B41FA5}">
                      <a16:colId xmlns:a16="http://schemas.microsoft.com/office/drawing/2014/main" val="1825557850"/>
                    </a:ext>
                  </a:extLst>
                </a:gridCol>
              </a:tblGrid>
              <a:tr h="315323">
                <a:tc>
                  <a:txBody>
                    <a:bodyPr/>
                    <a:lstStyle/>
                    <a:p>
                      <a:r>
                        <a:rPr lang="en-US" dirty="0"/>
                        <a:t>Income Limits</a:t>
                      </a:r>
                    </a:p>
                  </a:txBody>
                  <a:tcPr/>
                </a:tc>
                <a:tc>
                  <a:txBody>
                    <a:bodyPr/>
                    <a:lstStyle/>
                    <a:p>
                      <a:r>
                        <a:rPr lang="en-US" dirty="0"/>
                        <a:t>1 Person</a:t>
                      </a:r>
                    </a:p>
                  </a:txBody>
                  <a:tcPr/>
                </a:tc>
                <a:tc>
                  <a:txBody>
                    <a:bodyPr/>
                    <a:lstStyle/>
                    <a:p>
                      <a:r>
                        <a:rPr lang="en-US" dirty="0"/>
                        <a:t>2 Persons</a:t>
                      </a:r>
                    </a:p>
                  </a:txBody>
                  <a:tcPr/>
                </a:tc>
                <a:tc>
                  <a:txBody>
                    <a:bodyPr/>
                    <a:lstStyle/>
                    <a:p>
                      <a:r>
                        <a:rPr lang="en-US" dirty="0"/>
                        <a:t>3 Persons</a:t>
                      </a:r>
                    </a:p>
                  </a:txBody>
                  <a:tcPr/>
                </a:tc>
                <a:extLst>
                  <a:ext uri="{0D108BD9-81ED-4DB2-BD59-A6C34878D82A}">
                    <a16:rowId xmlns:a16="http://schemas.microsoft.com/office/drawing/2014/main" val="1649701676"/>
                  </a:ext>
                </a:extLst>
              </a:tr>
              <a:tr h="319703">
                <a:tc>
                  <a:txBody>
                    <a:bodyPr/>
                    <a:lstStyle/>
                    <a:p>
                      <a:r>
                        <a:rPr lang="en-US" dirty="0"/>
                        <a:t>100% AMI</a:t>
                      </a:r>
                    </a:p>
                  </a:txBody>
                  <a:tcPr/>
                </a:tc>
                <a:tc>
                  <a:txBody>
                    <a:bodyPr/>
                    <a:lstStyle/>
                    <a:p>
                      <a:pPr algn="r"/>
                      <a:r>
                        <a:rPr lang="en-US" dirty="0"/>
                        <a:t>$119,000</a:t>
                      </a:r>
                    </a:p>
                  </a:txBody>
                  <a:tcPr/>
                </a:tc>
                <a:tc>
                  <a:txBody>
                    <a:bodyPr/>
                    <a:lstStyle/>
                    <a:p>
                      <a:pPr algn="r"/>
                      <a:r>
                        <a:rPr lang="en-US" dirty="0"/>
                        <a:t>$136,000</a:t>
                      </a:r>
                    </a:p>
                  </a:txBody>
                  <a:tcPr/>
                </a:tc>
                <a:tc>
                  <a:txBody>
                    <a:bodyPr/>
                    <a:lstStyle/>
                    <a:p>
                      <a:pPr algn="r"/>
                      <a:r>
                        <a:rPr lang="en-US" dirty="0"/>
                        <a:t>$153,000</a:t>
                      </a:r>
                    </a:p>
                  </a:txBody>
                  <a:tcPr/>
                </a:tc>
                <a:extLst>
                  <a:ext uri="{0D108BD9-81ED-4DB2-BD59-A6C34878D82A}">
                    <a16:rowId xmlns:a16="http://schemas.microsoft.com/office/drawing/2014/main" val="2175503854"/>
                  </a:ext>
                </a:extLst>
              </a:tr>
              <a:tr h="315323">
                <a:tc>
                  <a:txBody>
                    <a:bodyPr/>
                    <a:lstStyle/>
                    <a:p>
                      <a:r>
                        <a:rPr lang="en-US" dirty="0"/>
                        <a:t>80% AMI</a:t>
                      </a:r>
                    </a:p>
                  </a:txBody>
                  <a:tcPr/>
                </a:tc>
                <a:tc>
                  <a:txBody>
                    <a:bodyPr/>
                    <a:lstStyle/>
                    <a:p>
                      <a:pPr algn="r"/>
                      <a:r>
                        <a:rPr lang="en-US" dirty="0"/>
                        <a:t>$95,200</a:t>
                      </a:r>
                    </a:p>
                  </a:txBody>
                  <a:tcPr/>
                </a:tc>
                <a:tc>
                  <a:txBody>
                    <a:bodyPr/>
                    <a:lstStyle/>
                    <a:p>
                      <a:pPr algn="r"/>
                      <a:r>
                        <a:rPr lang="en-US" dirty="0"/>
                        <a:t>$108,800</a:t>
                      </a:r>
                    </a:p>
                  </a:txBody>
                  <a:tcPr/>
                </a:tc>
                <a:tc>
                  <a:txBody>
                    <a:bodyPr/>
                    <a:lstStyle/>
                    <a:p>
                      <a:pPr algn="r"/>
                      <a:r>
                        <a:rPr lang="en-US" dirty="0"/>
                        <a:t>$122,400</a:t>
                      </a:r>
                    </a:p>
                  </a:txBody>
                  <a:tcPr/>
                </a:tc>
                <a:extLst>
                  <a:ext uri="{0D108BD9-81ED-4DB2-BD59-A6C34878D82A}">
                    <a16:rowId xmlns:a16="http://schemas.microsoft.com/office/drawing/2014/main" val="1073695207"/>
                  </a:ext>
                </a:extLst>
              </a:tr>
              <a:tr h="319703">
                <a:tc>
                  <a:txBody>
                    <a:bodyPr/>
                    <a:lstStyle/>
                    <a:p>
                      <a:r>
                        <a:rPr lang="en-US" dirty="0"/>
                        <a:t>60% AMI</a:t>
                      </a:r>
                    </a:p>
                  </a:txBody>
                  <a:tcPr/>
                </a:tc>
                <a:tc>
                  <a:txBody>
                    <a:bodyPr/>
                    <a:lstStyle/>
                    <a:p>
                      <a:pPr algn="r"/>
                      <a:r>
                        <a:rPr lang="en-US" dirty="0"/>
                        <a:t>$71,400</a:t>
                      </a:r>
                    </a:p>
                  </a:txBody>
                  <a:tcPr/>
                </a:tc>
                <a:tc>
                  <a:txBody>
                    <a:bodyPr/>
                    <a:lstStyle/>
                    <a:p>
                      <a:pPr algn="r"/>
                      <a:r>
                        <a:rPr lang="en-US" dirty="0"/>
                        <a:t>$81,600</a:t>
                      </a:r>
                    </a:p>
                  </a:txBody>
                  <a:tcPr/>
                </a:tc>
                <a:tc>
                  <a:txBody>
                    <a:bodyPr/>
                    <a:lstStyle/>
                    <a:p>
                      <a:pPr algn="r"/>
                      <a:r>
                        <a:rPr lang="en-US" dirty="0"/>
                        <a:t>$91,800</a:t>
                      </a:r>
                    </a:p>
                  </a:txBody>
                  <a:tcPr/>
                </a:tc>
                <a:extLst>
                  <a:ext uri="{0D108BD9-81ED-4DB2-BD59-A6C34878D82A}">
                    <a16:rowId xmlns:a16="http://schemas.microsoft.com/office/drawing/2014/main" val="2616183264"/>
                  </a:ext>
                </a:extLst>
              </a:tr>
            </a:tbl>
          </a:graphicData>
        </a:graphic>
      </p:graphicFrame>
    </p:spTree>
    <p:extLst>
      <p:ext uri="{BB962C8B-B14F-4D97-AF65-F5344CB8AC3E}">
        <p14:creationId xmlns:p14="http://schemas.microsoft.com/office/powerpoint/2010/main" val="22622620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13B537A-29D5-D613-43A6-E397339729FE}"/>
            </a:ext>
          </a:extLst>
        </p:cNvPr>
        <p:cNvGrpSpPr/>
        <p:nvPr/>
      </p:nvGrpSpPr>
      <p:grpSpPr>
        <a:xfrm>
          <a:off x="0" y="0"/>
          <a:ext cx="0" cy="0"/>
          <a:chOff x="0" y="0"/>
          <a:chExt cx="0" cy="0"/>
        </a:xfrm>
      </p:grpSpPr>
      <p:sp useBgFill="1">
        <p:nvSpPr>
          <p:cNvPr id="9" name="Slide Background">
            <a:extLst>
              <a:ext uri="{FF2B5EF4-FFF2-40B4-BE49-F238E27FC236}">
                <a16:creationId xmlns:a16="http://schemas.microsoft.com/office/drawing/2014/main" id="{623FBCD6-1D78-39D2-447F-F0F400577F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7CE2933-BD3A-6E63-51FC-414CD77312F4}"/>
              </a:ext>
            </a:extLst>
          </p:cNvPr>
          <p:cNvSpPr>
            <a:spLocks noGrp="1"/>
          </p:cNvSpPr>
          <p:nvPr>
            <p:ph type="title"/>
          </p:nvPr>
        </p:nvSpPr>
        <p:spPr>
          <a:xfrm>
            <a:off x="243840" y="144081"/>
            <a:ext cx="11948160" cy="851599"/>
          </a:xfrm>
        </p:spPr>
        <p:txBody>
          <a:bodyPr anchor="ctr">
            <a:normAutofit/>
          </a:bodyPr>
          <a:lstStyle/>
          <a:p>
            <a:r>
              <a:rPr lang="en-US" sz="3700" b="1" dirty="0"/>
              <a:t>Can our Town Employees afford rent?  </a:t>
            </a:r>
            <a:endParaRPr lang="en-US" sz="3700" dirty="0"/>
          </a:p>
        </p:txBody>
      </p:sp>
      <p:sp>
        <p:nvSpPr>
          <p:cNvPr id="3" name="Content Placeholder 2">
            <a:extLst>
              <a:ext uri="{FF2B5EF4-FFF2-40B4-BE49-F238E27FC236}">
                <a16:creationId xmlns:a16="http://schemas.microsoft.com/office/drawing/2014/main" id="{27A7AB5E-EF34-B36D-AE49-F320B1260D76}"/>
              </a:ext>
            </a:extLst>
          </p:cNvPr>
          <p:cNvSpPr>
            <a:spLocks noGrp="1"/>
          </p:cNvSpPr>
          <p:nvPr>
            <p:ph idx="1"/>
          </p:nvPr>
        </p:nvSpPr>
        <p:spPr>
          <a:xfrm>
            <a:off x="342900" y="1139762"/>
            <a:ext cx="11458575" cy="1869791"/>
          </a:xfrm>
        </p:spPr>
        <p:txBody>
          <a:bodyPr anchor="ctr">
            <a:noAutofit/>
          </a:bodyPr>
          <a:lstStyle/>
          <a:p>
            <a:pPr marL="0" indent="0">
              <a:buNone/>
            </a:pPr>
            <a:endParaRPr lang="en-US" sz="2400" dirty="0">
              <a:latin typeface="freight-sans-pro"/>
            </a:endParaRPr>
          </a:p>
          <a:p>
            <a:pPr marL="0" indent="0">
              <a:buNone/>
            </a:pPr>
            <a:r>
              <a:rPr lang="en-US" sz="2400" dirty="0">
                <a:latin typeface="freight-sans-pro"/>
              </a:rPr>
              <a:t>In April 2026, those amounts are:  </a:t>
            </a:r>
          </a:p>
          <a:p>
            <a:pPr marL="0" indent="0">
              <a:buNone/>
            </a:pPr>
            <a:endParaRPr lang="en-US" sz="2400" dirty="0">
              <a:latin typeface="freight-sans-pro"/>
            </a:endParaRPr>
          </a:p>
          <a:p>
            <a:pPr marL="0" indent="0">
              <a:buNone/>
            </a:pPr>
            <a:endParaRPr lang="en-US" sz="2400" dirty="0">
              <a:latin typeface="freight-sans-pro"/>
            </a:endParaRPr>
          </a:p>
          <a:p>
            <a:pPr marL="0" indent="0">
              <a:buNone/>
            </a:pPr>
            <a:endParaRPr lang="en-US" sz="2400" dirty="0">
              <a:latin typeface="freight-sans-pro"/>
            </a:endParaRPr>
          </a:p>
          <a:p>
            <a:pPr marL="0" indent="0">
              <a:buNone/>
            </a:pPr>
            <a:r>
              <a:rPr lang="en-US" sz="2400" dirty="0">
                <a:latin typeface="freight-sans-pro"/>
              </a:rPr>
              <a:t>Salaries of selected Town Employees 2026</a:t>
            </a:r>
          </a:p>
          <a:p>
            <a:endParaRPr lang="en-US" sz="2200" dirty="0"/>
          </a:p>
        </p:txBody>
      </p:sp>
      <p:graphicFrame>
        <p:nvGraphicFramePr>
          <p:cNvPr id="4" name="Table 3">
            <a:extLst>
              <a:ext uri="{FF2B5EF4-FFF2-40B4-BE49-F238E27FC236}">
                <a16:creationId xmlns:a16="http://schemas.microsoft.com/office/drawing/2014/main" id="{90FD4FEF-7F20-7E38-708D-74DFAF306C2D}"/>
              </a:ext>
            </a:extLst>
          </p:cNvPr>
          <p:cNvGraphicFramePr>
            <a:graphicFrameLocks noGrp="1"/>
          </p:cNvGraphicFramePr>
          <p:nvPr>
            <p:extLst>
              <p:ext uri="{D42A27DB-BD31-4B8C-83A1-F6EECF244321}">
                <p14:modId xmlns:p14="http://schemas.microsoft.com/office/powerpoint/2010/main" val="3141774667"/>
              </p:ext>
            </p:extLst>
          </p:nvPr>
        </p:nvGraphicFramePr>
        <p:xfrm>
          <a:off x="6373331" y="995680"/>
          <a:ext cx="4952263" cy="1758315"/>
        </p:xfrm>
        <a:graphic>
          <a:graphicData uri="http://schemas.openxmlformats.org/drawingml/2006/table">
            <a:tbl>
              <a:tblPr firstRow="1" bandRow="1">
                <a:tableStyleId>{5C22544A-7EE6-4342-B048-85BDC9FD1C3A}</a:tableStyleId>
              </a:tblPr>
              <a:tblGrid>
                <a:gridCol w="1240098">
                  <a:extLst>
                    <a:ext uri="{9D8B030D-6E8A-4147-A177-3AD203B41FA5}">
                      <a16:colId xmlns:a16="http://schemas.microsoft.com/office/drawing/2014/main" val="2146266513"/>
                    </a:ext>
                  </a:extLst>
                </a:gridCol>
                <a:gridCol w="1108740">
                  <a:extLst>
                    <a:ext uri="{9D8B030D-6E8A-4147-A177-3AD203B41FA5}">
                      <a16:colId xmlns:a16="http://schemas.microsoft.com/office/drawing/2014/main" val="3799416055"/>
                    </a:ext>
                  </a:extLst>
                </a:gridCol>
                <a:gridCol w="1235202">
                  <a:extLst>
                    <a:ext uri="{9D8B030D-6E8A-4147-A177-3AD203B41FA5}">
                      <a16:colId xmlns:a16="http://schemas.microsoft.com/office/drawing/2014/main" val="2236561028"/>
                    </a:ext>
                  </a:extLst>
                </a:gridCol>
                <a:gridCol w="1368223">
                  <a:extLst>
                    <a:ext uri="{9D8B030D-6E8A-4147-A177-3AD203B41FA5}">
                      <a16:colId xmlns:a16="http://schemas.microsoft.com/office/drawing/2014/main" val="1825557850"/>
                    </a:ext>
                  </a:extLst>
                </a:gridCol>
              </a:tblGrid>
              <a:tr h="661035">
                <a:tc>
                  <a:txBody>
                    <a:bodyPr/>
                    <a:lstStyle/>
                    <a:p>
                      <a:r>
                        <a:rPr lang="en-US" dirty="0"/>
                        <a:t>Income Limits</a:t>
                      </a:r>
                    </a:p>
                  </a:txBody>
                  <a:tcPr/>
                </a:tc>
                <a:tc>
                  <a:txBody>
                    <a:bodyPr/>
                    <a:lstStyle/>
                    <a:p>
                      <a:r>
                        <a:rPr lang="en-US" dirty="0"/>
                        <a:t>1 Person</a:t>
                      </a:r>
                    </a:p>
                  </a:txBody>
                  <a:tcPr/>
                </a:tc>
                <a:tc>
                  <a:txBody>
                    <a:bodyPr/>
                    <a:lstStyle/>
                    <a:p>
                      <a:r>
                        <a:rPr lang="en-US" dirty="0"/>
                        <a:t>2 Persons</a:t>
                      </a:r>
                    </a:p>
                  </a:txBody>
                  <a:tcPr/>
                </a:tc>
                <a:tc>
                  <a:txBody>
                    <a:bodyPr/>
                    <a:lstStyle/>
                    <a:p>
                      <a:r>
                        <a:rPr lang="en-US" dirty="0"/>
                        <a:t>3 Persons</a:t>
                      </a:r>
                    </a:p>
                  </a:txBody>
                  <a:tcPr/>
                </a:tc>
                <a:extLst>
                  <a:ext uri="{0D108BD9-81ED-4DB2-BD59-A6C34878D82A}">
                    <a16:rowId xmlns:a16="http://schemas.microsoft.com/office/drawing/2014/main" val="1649701676"/>
                  </a:ext>
                </a:extLst>
              </a:tr>
              <a:tr h="363946">
                <a:tc>
                  <a:txBody>
                    <a:bodyPr/>
                    <a:lstStyle/>
                    <a:p>
                      <a:r>
                        <a:rPr lang="en-US" dirty="0"/>
                        <a:t>100% AMI</a:t>
                      </a:r>
                    </a:p>
                  </a:txBody>
                  <a:tcPr/>
                </a:tc>
                <a:tc>
                  <a:txBody>
                    <a:bodyPr/>
                    <a:lstStyle/>
                    <a:p>
                      <a:pPr algn="r"/>
                      <a:r>
                        <a:rPr lang="en-US" dirty="0"/>
                        <a:t>$119,000</a:t>
                      </a:r>
                    </a:p>
                  </a:txBody>
                  <a:tcPr/>
                </a:tc>
                <a:tc>
                  <a:txBody>
                    <a:bodyPr/>
                    <a:lstStyle/>
                    <a:p>
                      <a:pPr algn="r"/>
                      <a:r>
                        <a:rPr lang="en-US" dirty="0"/>
                        <a:t>$136,000</a:t>
                      </a:r>
                    </a:p>
                  </a:txBody>
                  <a:tcPr/>
                </a:tc>
                <a:tc>
                  <a:txBody>
                    <a:bodyPr/>
                    <a:lstStyle/>
                    <a:p>
                      <a:pPr algn="r"/>
                      <a:r>
                        <a:rPr lang="en-US" dirty="0"/>
                        <a:t>$153,000</a:t>
                      </a:r>
                    </a:p>
                  </a:txBody>
                  <a:tcPr/>
                </a:tc>
                <a:extLst>
                  <a:ext uri="{0D108BD9-81ED-4DB2-BD59-A6C34878D82A}">
                    <a16:rowId xmlns:a16="http://schemas.microsoft.com/office/drawing/2014/main" val="2175503854"/>
                  </a:ext>
                </a:extLst>
              </a:tr>
              <a:tr h="363946">
                <a:tc>
                  <a:txBody>
                    <a:bodyPr/>
                    <a:lstStyle/>
                    <a:p>
                      <a:r>
                        <a:rPr lang="en-US" dirty="0"/>
                        <a:t>80% AMI</a:t>
                      </a:r>
                    </a:p>
                  </a:txBody>
                  <a:tcPr/>
                </a:tc>
                <a:tc>
                  <a:txBody>
                    <a:bodyPr/>
                    <a:lstStyle/>
                    <a:p>
                      <a:pPr algn="r"/>
                      <a:r>
                        <a:rPr lang="en-US" dirty="0"/>
                        <a:t>$95,200</a:t>
                      </a:r>
                    </a:p>
                  </a:txBody>
                  <a:tcPr/>
                </a:tc>
                <a:tc>
                  <a:txBody>
                    <a:bodyPr/>
                    <a:lstStyle/>
                    <a:p>
                      <a:pPr algn="r"/>
                      <a:r>
                        <a:rPr lang="en-US" dirty="0"/>
                        <a:t>$108,800</a:t>
                      </a:r>
                    </a:p>
                  </a:txBody>
                  <a:tcPr/>
                </a:tc>
                <a:tc>
                  <a:txBody>
                    <a:bodyPr/>
                    <a:lstStyle/>
                    <a:p>
                      <a:pPr algn="r"/>
                      <a:r>
                        <a:rPr lang="en-US" dirty="0"/>
                        <a:t>$122.400</a:t>
                      </a:r>
                    </a:p>
                  </a:txBody>
                  <a:tcPr/>
                </a:tc>
                <a:extLst>
                  <a:ext uri="{0D108BD9-81ED-4DB2-BD59-A6C34878D82A}">
                    <a16:rowId xmlns:a16="http://schemas.microsoft.com/office/drawing/2014/main" val="1073695207"/>
                  </a:ext>
                </a:extLst>
              </a:tr>
              <a:tr h="363946">
                <a:tc>
                  <a:txBody>
                    <a:bodyPr/>
                    <a:lstStyle/>
                    <a:p>
                      <a:r>
                        <a:rPr lang="en-US" dirty="0"/>
                        <a:t>60% AMI</a:t>
                      </a:r>
                    </a:p>
                  </a:txBody>
                  <a:tcPr/>
                </a:tc>
                <a:tc>
                  <a:txBody>
                    <a:bodyPr/>
                    <a:lstStyle/>
                    <a:p>
                      <a:pPr algn="r"/>
                      <a:r>
                        <a:rPr lang="en-US" dirty="0"/>
                        <a:t>$71,400</a:t>
                      </a:r>
                    </a:p>
                  </a:txBody>
                  <a:tcPr/>
                </a:tc>
                <a:tc>
                  <a:txBody>
                    <a:bodyPr/>
                    <a:lstStyle/>
                    <a:p>
                      <a:pPr algn="r"/>
                      <a:r>
                        <a:rPr lang="en-US" dirty="0"/>
                        <a:t>$81,600</a:t>
                      </a:r>
                    </a:p>
                  </a:txBody>
                  <a:tcPr/>
                </a:tc>
                <a:tc>
                  <a:txBody>
                    <a:bodyPr/>
                    <a:lstStyle/>
                    <a:p>
                      <a:pPr algn="r"/>
                      <a:r>
                        <a:rPr lang="en-US" dirty="0"/>
                        <a:t>$91,800</a:t>
                      </a:r>
                    </a:p>
                  </a:txBody>
                  <a:tcPr/>
                </a:tc>
                <a:extLst>
                  <a:ext uri="{0D108BD9-81ED-4DB2-BD59-A6C34878D82A}">
                    <a16:rowId xmlns:a16="http://schemas.microsoft.com/office/drawing/2014/main" val="2616183264"/>
                  </a:ext>
                </a:extLst>
              </a:tr>
            </a:tbl>
          </a:graphicData>
        </a:graphic>
      </p:graphicFrame>
      <p:graphicFrame>
        <p:nvGraphicFramePr>
          <p:cNvPr id="5" name="Table 4">
            <a:extLst>
              <a:ext uri="{FF2B5EF4-FFF2-40B4-BE49-F238E27FC236}">
                <a16:creationId xmlns:a16="http://schemas.microsoft.com/office/drawing/2014/main" id="{022FA026-D264-2AA0-AB2E-2932508D4A47}"/>
              </a:ext>
            </a:extLst>
          </p:cNvPr>
          <p:cNvGraphicFramePr>
            <a:graphicFrameLocks noGrp="1"/>
          </p:cNvGraphicFramePr>
          <p:nvPr>
            <p:extLst>
              <p:ext uri="{D42A27DB-BD31-4B8C-83A1-F6EECF244321}">
                <p14:modId xmlns:p14="http://schemas.microsoft.com/office/powerpoint/2010/main" val="1546859335"/>
              </p:ext>
            </p:extLst>
          </p:nvPr>
        </p:nvGraphicFramePr>
        <p:xfrm>
          <a:off x="434340" y="3244032"/>
          <a:ext cx="5520993" cy="3108979"/>
        </p:xfrm>
        <a:graphic>
          <a:graphicData uri="http://schemas.openxmlformats.org/drawingml/2006/table">
            <a:tbl>
              <a:tblPr>
                <a:tableStyleId>{5C22544A-7EE6-4342-B048-85BDC9FD1C3A}</a:tableStyleId>
              </a:tblPr>
              <a:tblGrid>
                <a:gridCol w="2508885">
                  <a:extLst>
                    <a:ext uri="{9D8B030D-6E8A-4147-A177-3AD203B41FA5}">
                      <a16:colId xmlns:a16="http://schemas.microsoft.com/office/drawing/2014/main" val="2289446648"/>
                    </a:ext>
                  </a:extLst>
                </a:gridCol>
                <a:gridCol w="819404">
                  <a:extLst>
                    <a:ext uri="{9D8B030D-6E8A-4147-A177-3AD203B41FA5}">
                      <a16:colId xmlns:a16="http://schemas.microsoft.com/office/drawing/2014/main" val="1349428337"/>
                    </a:ext>
                  </a:extLst>
                </a:gridCol>
                <a:gridCol w="1095375">
                  <a:extLst>
                    <a:ext uri="{9D8B030D-6E8A-4147-A177-3AD203B41FA5}">
                      <a16:colId xmlns:a16="http://schemas.microsoft.com/office/drawing/2014/main" val="2407314440"/>
                    </a:ext>
                  </a:extLst>
                </a:gridCol>
                <a:gridCol w="1097329">
                  <a:extLst>
                    <a:ext uri="{9D8B030D-6E8A-4147-A177-3AD203B41FA5}">
                      <a16:colId xmlns:a16="http://schemas.microsoft.com/office/drawing/2014/main" val="499621955"/>
                    </a:ext>
                  </a:extLst>
                </a:gridCol>
              </a:tblGrid>
              <a:tr h="351404">
                <a:tc>
                  <a:txBody>
                    <a:bodyPr/>
                    <a:lstStyle/>
                    <a:p>
                      <a:pPr algn="l" fontAlgn="b">
                        <a:buNone/>
                      </a:pPr>
                      <a:endParaRPr lang="en-US" sz="1400" b="1" i="0" u="none" strike="noStrike" dirty="0">
                        <a:solidFill>
                          <a:srgbClr val="000000"/>
                        </a:solidFill>
                        <a:effectLst/>
                        <a:latin typeface="freight-sans-pro"/>
                      </a:endParaRPr>
                    </a:p>
                  </a:txBody>
                  <a:tcPr marL="9525" marR="9525" marT="9525" marB="0" anchor="b"/>
                </a:tc>
                <a:tc>
                  <a:txBody>
                    <a:bodyPr/>
                    <a:lstStyle/>
                    <a:p>
                      <a:pPr algn="ctr" fontAlgn="b">
                        <a:buNone/>
                      </a:pPr>
                      <a:r>
                        <a:rPr lang="en-US" sz="1400" b="1" u="none" strike="noStrike" dirty="0">
                          <a:effectLst/>
                          <a:latin typeface="freight-sans-pro"/>
                        </a:rPr>
                        <a:t>Annual Income</a:t>
                      </a:r>
                      <a:endParaRPr lang="en-US" sz="1400" b="1" i="0" u="none" strike="noStrike" dirty="0">
                        <a:solidFill>
                          <a:srgbClr val="000000"/>
                        </a:solidFill>
                        <a:effectLst/>
                        <a:latin typeface="freight-sans-pro"/>
                      </a:endParaRPr>
                    </a:p>
                  </a:txBody>
                  <a:tcPr marL="9525" marR="9525" marT="9525" marB="0" anchor="b"/>
                </a:tc>
                <a:tc>
                  <a:txBody>
                    <a:bodyPr/>
                    <a:lstStyle/>
                    <a:p>
                      <a:pPr algn="ctr" fontAlgn="b">
                        <a:buNone/>
                      </a:pPr>
                      <a:r>
                        <a:rPr lang="en-US" sz="1400" b="1" u="none" strike="noStrike" dirty="0">
                          <a:effectLst/>
                          <a:latin typeface="freight-sans-pro"/>
                        </a:rPr>
                        <a:t>30%  of annual income</a:t>
                      </a:r>
                      <a:endParaRPr lang="en-US" sz="1400" b="1" i="0" u="none" strike="noStrike" dirty="0">
                        <a:solidFill>
                          <a:srgbClr val="000000"/>
                        </a:solidFill>
                        <a:effectLst/>
                        <a:latin typeface="freight-sans-pro"/>
                      </a:endParaRPr>
                    </a:p>
                  </a:txBody>
                  <a:tcPr marL="9525" marR="9525" marT="9525" marB="0" anchor="b"/>
                </a:tc>
                <a:tc>
                  <a:txBody>
                    <a:bodyPr/>
                    <a:lstStyle/>
                    <a:p>
                      <a:pPr algn="ctr" fontAlgn="b">
                        <a:buNone/>
                      </a:pPr>
                      <a:r>
                        <a:rPr lang="en-US" sz="1400" b="1" u="none" strike="noStrike" dirty="0">
                          <a:effectLst/>
                          <a:latin typeface="freight-sans-pro"/>
                        </a:rPr>
                        <a:t>Monthly rent at 30% of income</a:t>
                      </a:r>
                      <a:endParaRPr lang="en-US" sz="1400" b="1" i="0" u="none" strike="noStrike" dirty="0">
                        <a:solidFill>
                          <a:srgbClr val="000000"/>
                        </a:solidFill>
                        <a:effectLst/>
                        <a:latin typeface="freight-sans-pro"/>
                      </a:endParaRPr>
                    </a:p>
                  </a:txBody>
                  <a:tcPr marL="9525" marR="9525" marT="9525" marB="0" anchor="b"/>
                </a:tc>
                <a:extLst>
                  <a:ext uri="{0D108BD9-81ED-4DB2-BD59-A6C34878D82A}">
                    <a16:rowId xmlns:a16="http://schemas.microsoft.com/office/drawing/2014/main" val="541261535"/>
                  </a:ext>
                </a:extLst>
              </a:tr>
              <a:tr h="194146">
                <a:tc>
                  <a:txBody>
                    <a:bodyPr/>
                    <a:lstStyle/>
                    <a:p>
                      <a:pPr algn="l" fontAlgn="b">
                        <a:buNone/>
                      </a:pPr>
                      <a:r>
                        <a:rPr lang="en-US" sz="1400" u="none" strike="noStrike" dirty="0">
                          <a:effectLst/>
                          <a:latin typeface="freight-sans-pro"/>
                        </a:rPr>
                        <a:t>Senior Account Clerk</a:t>
                      </a:r>
                      <a:endParaRPr lang="en-US" sz="1400" b="0" i="0" u="none" strike="noStrike" dirty="0">
                        <a:solidFill>
                          <a:srgbClr val="000000"/>
                        </a:solidFill>
                        <a:effectLst/>
                        <a:latin typeface="freight-sans-pro"/>
                      </a:endParaRPr>
                    </a:p>
                  </a:txBody>
                  <a:tcPr marL="9525" marR="9525" marT="9525" marB="0" anchor="b"/>
                </a:tc>
                <a:tc>
                  <a:txBody>
                    <a:bodyPr/>
                    <a:lstStyle/>
                    <a:p>
                      <a:pPr marL="0" algn="r" defTabSz="914400" rtl="0" eaLnBrk="1" fontAlgn="b" latinLnBrk="0" hangingPunct="1">
                        <a:buNone/>
                      </a:pPr>
                      <a:r>
                        <a:rPr lang="en-US" sz="1400" kern="1200" dirty="0">
                          <a:solidFill>
                            <a:schemeClr val="dk1"/>
                          </a:solidFill>
                          <a:latin typeface="+mn-lt"/>
                          <a:ea typeface="+mn-ea"/>
                          <a:cs typeface="+mn-cs"/>
                        </a:rPr>
                        <a:t>$95,494</a:t>
                      </a:r>
                    </a:p>
                  </a:txBody>
                  <a:tcPr marL="9525" marR="9525" marT="9525" marB="0" anchor="b"/>
                </a:tc>
                <a:tc>
                  <a:txBody>
                    <a:bodyPr/>
                    <a:lstStyle/>
                    <a:p>
                      <a:pPr marL="0" algn="r" defTabSz="914400" rtl="0" eaLnBrk="1" fontAlgn="b" latinLnBrk="0" hangingPunct="1">
                        <a:buNone/>
                      </a:pPr>
                      <a:r>
                        <a:rPr lang="en-US" sz="1400" kern="1200" dirty="0">
                          <a:solidFill>
                            <a:schemeClr val="dk1"/>
                          </a:solidFill>
                          <a:latin typeface="+mn-lt"/>
                          <a:ea typeface="+mn-ea"/>
                          <a:cs typeface="+mn-cs"/>
                        </a:rPr>
                        <a:t>$28,648</a:t>
                      </a:r>
                    </a:p>
                  </a:txBody>
                  <a:tcPr marL="9525" marR="9525" marT="9525" marB="0" anchor="b"/>
                </a:tc>
                <a:tc>
                  <a:txBody>
                    <a:bodyPr/>
                    <a:lstStyle/>
                    <a:p>
                      <a:pPr marL="0" algn="r" defTabSz="914400" rtl="0" eaLnBrk="1" fontAlgn="b" latinLnBrk="0" hangingPunct="1">
                        <a:buNone/>
                      </a:pPr>
                      <a:r>
                        <a:rPr lang="en-US" sz="1400" kern="1200" dirty="0">
                          <a:solidFill>
                            <a:schemeClr val="dk1"/>
                          </a:solidFill>
                          <a:latin typeface="+mn-lt"/>
                          <a:ea typeface="+mn-ea"/>
                          <a:cs typeface="+mn-cs"/>
                        </a:rPr>
                        <a:t>$2,387</a:t>
                      </a:r>
                    </a:p>
                  </a:txBody>
                  <a:tcPr marL="9525" marR="9525" marT="9525" marB="0" anchor="b"/>
                </a:tc>
                <a:extLst>
                  <a:ext uri="{0D108BD9-81ED-4DB2-BD59-A6C34878D82A}">
                    <a16:rowId xmlns:a16="http://schemas.microsoft.com/office/drawing/2014/main" val="2928265947"/>
                  </a:ext>
                </a:extLst>
              </a:tr>
              <a:tr h="194146">
                <a:tc>
                  <a:txBody>
                    <a:bodyPr/>
                    <a:lstStyle/>
                    <a:p>
                      <a:pPr algn="l" fontAlgn="b">
                        <a:buNone/>
                      </a:pPr>
                      <a:r>
                        <a:rPr lang="en-US" sz="1400" u="none" strike="noStrike" dirty="0">
                          <a:effectLst/>
                          <a:latin typeface="freight-sans-pro"/>
                        </a:rPr>
                        <a:t>Heavy Motor Operator</a:t>
                      </a:r>
                      <a:endParaRPr lang="en-US" sz="1400" b="0" i="0" u="none" strike="noStrike" dirty="0">
                        <a:solidFill>
                          <a:srgbClr val="000000"/>
                        </a:solidFill>
                        <a:effectLst/>
                        <a:latin typeface="freight-sans-pro"/>
                      </a:endParaRPr>
                    </a:p>
                  </a:txBody>
                  <a:tcPr marL="9525" marR="9525" marT="9525" marB="0" anchor="b"/>
                </a:tc>
                <a:tc>
                  <a:txBody>
                    <a:bodyPr/>
                    <a:lstStyle/>
                    <a:p>
                      <a:pPr marL="0" algn="r" defTabSz="914400" rtl="0" eaLnBrk="1" fontAlgn="b" latinLnBrk="0" hangingPunct="1">
                        <a:buNone/>
                      </a:pPr>
                      <a:r>
                        <a:rPr lang="en-US" sz="1400" kern="1200" dirty="0">
                          <a:solidFill>
                            <a:schemeClr val="dk1"/>
                          </a:solidFill>
                          <a:latin typeface="+mn-lt"/>
                          <a:ea typeface="+mn-ea"/>
                          <a:cs typeface="+mn-cs"/>
                        </a:rPr>
                        <a:t>$85,283</a:t>
                      </a:r>
                    </a:p>
                  </a:txBody>
                  <a:tcPr marL="9525" marR="9525" marT="9525" marB="0" anchor="b"/>
                </a:tc>
                <a:tc>
                  <a:txBody>
                    <a:bodyPr/>
                    <a:lstStyle/>
                    <a:p>
                      <a:pPr marL="0" algn="r" defTabSz="914400" rtl="0" eaLnBrk="1" fontAlgn="b" latinLnBrk="0" hangingPunct="1">
                        <a:buNone/>
                      </a:pPr>
                      <a:r>
                        <a:rPr lang="en-US" sz="1400" kern="1200" dirty="0">
                          <a:solidFill>
                            <a:schemeClr val="dk1"/>
                          </a:solidFill>
                          <a:latin typeface="+mn-lt"/>
                          <a:ea typeface="+mn-ea"/>
                          <a:cs typeface="+mn-cs"/>
                        </a:rPr>
                        <a:t>$25,585</a:t>
                      </a:r>
                    </a:p>
                  </a:txBody>
                  <a:tcPr marL="9525" marR="9525" marT="9525" marB="0" anchor="b"/>
                </a:tc>
                <a:tc>
                  <a:txBody>
                    <a:bodyPr/>
                    <a:lstStyle/>
                    <a:p>
                      <a:pPr marL="0" algn="r" defTabSz="914400" rtl="0" eaLnBrk="1" fontAlgn="b" latinLnBrk="0" hangingPunct="1">
                        <a:buNone/>
                      </a:pPr>
                      <a:r>
                        <a:rPr lang="en-US" sz="1400" kern="1200" dirty="0">
                          <a:solidFill>
                            <a:schemeClr val="dk1"/>
                          </a:solidFill>
                          <a:latin typeface="+mn-lt"/>
                          <a:ea typeface="+mn-ea"/>
                          <a:cs typeface="+mn-cs"/>
                        </a:rPr>
                        <a:t>$2,132</a:t>
                      </a:r>
                    </a:p>
                  </a:txBody>
                  <a:tcPr marL="9525" marR="9525" marT="9525" marB="0" anchor="b"/>
                </a:tc>
                <a:extLst>
                  <a:ext uri="{0D108BD9-81ED-4DB2-BD59-A6C34878D82A}">
                    <a16:rowId xmlns:a16="http://schemas.microsoft.com/office/drawing/2014/main" val="2573076335"/>
                  </a:ext>
                </a:extLst>
              </a:tr>
              <a:tr h="180556">
                <a:tc>
                  <a:txBody>
                    <a:bodyPr/>
                    <a:lstStyle/>
                    <a:p>
                      <a:pPr algn="l" fontAlgn="b">
                        <a:buNone/>
                      </a:pPr>
                      <a:r>
                        <a:rPr lang="en-US" sz="1400" u="none" strike="noStrike" dirty="0">
                          <a:effectLst/>
                          <a:latin typeface="freight-sans-pro"/>
                        </a:rPr>
                        <a:t>Maintenance Mechanic</a:t>
                      </a:r>
                      <a:endParaRPr lang="en-US" sz="1400" b="0" i="0" u="none" strike="noStrike" dirty="0">
                        <a:solidFill>
                          <a:srgbClr val="000000"/>
                        </a:solidFill>
                        <a:effectLst/>
                        <a:latin typeface="freight-sans-pro"/>
                      </a:endParaRPr>
                    </a:p>
                  </a:txBody>
                  <a:tcPr marL="9525" marR="9525" marT="9525" marB="0" anchor="b"/>
                </a:tc>
                <a:tc>
                  <a:txBody>
                    <a:bodyPr/>
                    <a:lstStyle/>
                    <a:p>
                      <a:pPr marL="0" algn="r" defTabSz="914400" rtl="0" eaLnBrk="1" fontAlgn="b" latinLnBrk="0" hangingPunct="1">
                        <a:buNone/>
                      </a:pPr>
                      <a:r>
                        <a:rPr lang="en-US" sz="1400" kern="1200" dirty="0">
                          <a:solidFill>
                            <a:schemeClr val="dk1"/>
                          </a:solidFill>
                          <a:latin typeface="+mn-lt"/>
                          <a:ea typeface="+mn-ea"/>
                          <a:cs typeface="+mn-cs"/>
                        </a:rPr>
                        <a:t>$85,283</a:t>
                      </a:r>
                    </a:p>
                  </a:txBody>
                  <a:tcPr marL="9525" marR="9525" marT="9525" marB="0" anchor="b"/>
                </a:tc>
                <a:tc>
                  <a:txBody>
                    <a:bodyPr/>
                    <a:lstStyle/>
                    <a:p>
                      <a:pPr marL="0" algn="r" defTabSz="914400" rtl="0" eaLnBrk="1" fontAlgn="b" latinLnBrk="0" hangingPunct="1">
                        <a:buNone/>
                      </a:pPr>
                      <a:r>
                        <a:rPr lang="en-US" sz="1400" kern="1200" dirty="0">
                          <a:solidFill>
                            <a:schemeClr val="dk1"/>
                          </a:solidFill>
                          <a:latin typeface="+mn-lt"/>
                          <a:ea typeface="+mn-ea"/>
                          <a:cs typeface="+mn-cs"/>
                        </a:rPr>
                        <a:t>$25,585</a:t>
                      </a:r>
                    </a:p>
                  </a:txBody>
                  <a:tcPr marL="9525" marR="9525" marT="9525" marB="0" anchor="b"/>
                </a:tc>
                <a:tc>
                  <a:txBody>
                    <a:bodyPr/>
                    <a:lstStyle/>
                    <a:p>
                      <a:pPr marL="0" algn="r" defTabSz="914400" rtl="0" eaLnBrk="1" fontAlgn="b" latinLnBrk="0" hangingPunct="1">
                        <a:buNone/>
                      </a:pPr>
                      <a:r>
                        <a:rPr lang="en-US" sz="1400" kern="1200" dirty="0">
                          <a:solidFill>
                            <a:schemeClr val="dk1"/>
                          </a:solidFill>
                          <a:latin typeface="+mn-lt"/>
                          <a:ea typeface="+mn-ea"/>
                          <a:cs typeface="+mn-cs"/>
                        </a:rPr>
                        <a:t>$2,132</a:t>
                      </a:r>
                    </a:p>
                  </a:txBody>
                  <a:tcPr marL="9525" marR="9525" marT="9525" marB="0" anchor="b"/>
                </a:tc>
                <a:extLst>
                  <a:ext uri="{0D108BD9-81ED-4DB2-BD59-A6C34878D82A}">
                    <a16:rowId xmlns:a16="http://schemas.microsoft.com/office/drawing/2014/main" val="1530574290"/>
                  </a:ext>
                </a:extLst>
              </a:tr>
              <a:tr h="181324">
                <a:tc>
                  <a:txBody>
                    <a:bodyPr/>
                    <a:lstStyle/>
                    <a:p>
                      <a:pPr algn="l" fontAlgn="b">
                        <a:buNone/>
                      </a:pPr>
                      <a:r>
                        <a:rPr lang="en-US" sz="1400" u="none" strike="noStrike" dirty="0">
                          <a:effectLst/>
                          <a:latin typeface="freight-sans-pro"/>
                        </a:rPr>
                        <a:t>Maintenance Worker Repair</a:t>
                      </a:r>
                      <a:endParaRPr lang="en-US" sz="1400" b="0" i="0" u="none" strike="noStrike" dirty="0">
                        <a:solidFill>
                          <a:srgbClr val="000000"/>
                        </a:solidFill>
                        <a:effectLst/>
                        <a:latin typeface="freight-sans-pro"/>
                      </a:endParaRPr>
                    </a:p>
                  </a:txBody>
                  <a:tcPr marL="9525" marR="9525" marT="9525" marB="0" anchor="b"/>
                </a:tc>
                <a:tc>
                  <a:txBody>
                    <a:bodyPr/>
                    <a:lstStyle/>
                    <a:p>
                      <a:pPr marL="0" algn="r" defTabSz="914400" rtl="0" eaLnBrk="1" fontAlgn="b" latinLnBrk="0" hangingPunct="1">
                        <a:buNone/>
                      </a:pPr>
                      <a:r>
                        <a:rPr lang="en-US" sz="1400" kern="1200" dirty="0">
                          <a:solidFill>
                            <a:schemeClr val="dk1"/>
                          </a:solidFill>
                          <a:latin typeface="+mn-lt"/>
                          <a:ea typeface="+mn-ea"/>
                          <a:cs typeface="+mn-cs"/>
                        </a:rPr>
                        <a:t>$81,073</a:t>
                      </a:r>
                    </a:p>
                  </a:txBody>
                  <a:tcPr marL="9525" marR="9525" marT="9525" marB="0" anchor="b"/>
                </a:tc>
                <a:tc>
                  <a:txBody>
                    <a:bodyPr/>
                    <a:lstStyle/>
                    <a:p>
                      <a:pPr marL="0" algn="r" defTabSz="914400" rtl="0" eaLnBrk="1" fontAlgn="b" latinLnBrk="0" hangingPunct="1">
                        <a:buNone/>
                      </a:pPr>
                      <a:r>
                        <a:rPr lang="en-US" sz="1400" kern="1200" dirty="0">
                          <a:solidFill>
                            <a:schemeClr val="dk1"/>
                          </a:solidFill>
                          <a:latin typeface="+mn-lt"/>
                          <a:ea typeface="+mn-ea"/>
                          <a:cs typeface="+mn-cs"/>
                        </a:rPr>
                        <a:t>$24,322</a:t>
                      </a:r>
                    </a:p>
                  </a:txBody>
                  <a:tcPr marL="9525" marR="9525" marT="9525" marB="0" anchor="b"/>
                </a:tc>
                <a:tc>
                  <a:txBody>
                    <a:bodyPr/>
                    <a:lstStyle/>
                    <a:p>
                      <a:pPr marL="0" algn="r" defTabSz="914400" rtl="0" eaLnBrk="1" fontAlgn="b" latinLnBrk="0" hangingPunct="1">
                        <a:buNone/>
                      </a:pPr>
                      <a:r>
                        <a:rPr lang="en-US" sz="1400" kern="1200" dirty="0">
                          <a:solidFill>
                            <a:schemeClr val="dk1"/>
                          </a:solidFill>
                          <a:latin typeface="+mn-lt"/>
                          <a:ea typeface="+mn-ea"/>
                          <a:cs typeface="+mn-cs"/>
                        </a:rPr>
                        <a:t>$2,027</a:t>
                      </a:r>
                    </a:p>
                  </a:txBody>
                  <a:tcPr marL="9525" marR="9525" marT="9525" marB="0" anchor="b"/>
                </a:tc>
                <a:extLst>
                  <a:ext uri="{0D108BD9-81ED-4DB2-BD59-A6C34878D82A}">
                    <a16:rowId xmlns:a16="http://schemas.microsoft.com/office/drawing/2014/main" val="484904535"/>
                  </a:ext>
                </a:extLst>
              </a:tr>
              <a:tr h="194146">
                <a:tc>
                  <a:txBody>
                    <a:bodyPr/>
                    <a:lstStyle/>
                    <a:p>
                      <a:pPr algn="l" fontAlgn="b">
                        <a:buNone/>
                      </a:pPr>
                      <a:r>
                        <a:rPr lang="en-US" sz="1400" u="none" strike="noStrike" dirty="0">
                          <a:effectLst/>
                          <a:latin typeface="freight-sans-pro"/>
                        </a:rPr>
                        <a:t>Auto Mechanic</a:t>
                      </a:r>
                      <a:endParaRPr lang="en-US" sz="1400" b="0" i="0" u="none" strike="noStrike" dirty="0">
                        <a:solidFill>
                          <a:srgbClr val="000000"/>
                        </a:solidFill>
                        <a:effectLst/>
                        <a:latin typeface="freight-sans-pro"/>
                      </a:endParaRPr>
                    </a:p>
                  </a:txBody>
                  <a:tcPr marL="9525" marR="9525" marT="9525" marB="0" anchor="b"/>
                </a:tc>
                <a:tc>
                  <a:txBody>
                    <a:bodyPr/>
                    <a:lstStyle/>
                    <a:p>
                      <a:pPr marL="0" algn="r" defTabSz="914400" rtl="0" eaLnBrk="1" fontAlgn="b" latinLnBrk="0" hangingPunct="1">
                        <a:buNone/>
                      </a:pPr>
                      <a:r>
                        <a:rPr lang="en-US" sz="1400" kern="1200" dirty="0">
                          <a:solidFill>
                            <a:schemeClr val="dk1"/>
                          </a:solidFill>
                          <a:latin typeface="+mn-lt"/>
                          <a:ea typeface="+mn-ea"/>
                          <a:cs typeface="+mn-cs"/>
                        </a:rPr>
                        <a:t>$78,539</a:t>
                      </a:r>
                    </a:p>
                  </a:txBody>
                  <a:tcPr marL="9525" marR="9525" marT="9525" marB="0" anchor="b"/>
                </a:tc>
                <a:tc>
                  <a:txBody>
                    <a:bodyPr/>
                    <a:lstStyle/>
                    <a:p>
                      <a:pPr marL="0" algn="r" defTabSz="914400" rtl="0" eaLnBrk="1" fontAlgn="b" latinLnBrk="0" hangingPunct="1">
                        <a:buNone/>
                      </a:pPr>
                      <a:r>
                        <a:rPr lang="en-US" sz="1400" kern="1200" dirty="0">
                          <a:solidFill>
                            <a:schemeClr val="dk1"/>
                          </a:solidFill>
                          <a:latin typeface="+mn-lt"/>
                          <a:ea typeface="+mn-ea"/>
                          <a:cs typeface="+mn-cs"/>
                        </a:rPr>
                        <a:t>$23,562</a:t>
                      </a:r>
                    </a:p>
                  </a:txBody>
                  <a:tcPr marL="9525" marR="9525" marT="9525" marB="0" anchor="b"/>
                </a:tc>
                <a:tc>
                  <a:txBody>
                    <a:bodyPr/>
                    <a:lstStyle/>
                    <a:p>
                      <a:pPr marL="0" algn="r" defTabSz="914400" rtl="0" eaLnBrk="1" fontAlgn="b" latinLnBrk="0" hangingPunct="1">
                        <a:buNone/>
                      </a:pPr>
                      <a:r>
                        <a:rPr lang="en-US" sz="1400" kern="1200" dirty="0">
                          <a:solidFill>
                            <a:schemeClr val="dk1"/>
                          </a:solidFill>
                          <a:latin typeface="+mn-lt"/>
                          <a:ea typeface="+mn-ea"/>
                          <a:cs typeface="+mn-cs"/>
                        </a:rPr>
                        <a:t>$1,963</a:t>
                      </a:r>
                    </a:p>
                  </a:txBody>
                  <a:tcPr marL="9525" marR="9525" marT="9525" marB="0" anchor="b"/>
                </a:tc>
                <a:extLst>
                  <a:ext uri="{0D108BD9-81ED-4DB2-BD59-A6C34878D82A}">
                    <a16:rowId xmlns:a16="http://schemas.microsoft.com/office/drawing/2014/main" val="2548974051"/>
                  </a:ext>
                </a:extLst>
              </a:tr>
              <a:tr h="0">
                <a:tc>
                  <a:txBody>
                    <a:bodyPr/>
                    <a:lstStyle/>
                    <a:p>
                      <a:pPr algn="l" fontAlgn="b">
                        <a:buNone/>
                      </a:pPr>
                      <a:r>
                        <a:rPr lang="en-US" sz="1400" u="none" strike="noStrike" dirty="0">
                          <a:effectLst/>
                          <a:latin typeface="freight-sans-pro"/>
                        </a:rPr>
                        <a:t>Office assistant-automated</a:t>
                      </a:r>
                      <a:endParaRPr lang="en-US" sz="1400" b="0" i="0" u="none" strike="noStrike" dirty="0">
                        <a:solidFill>
                          <a:srgbClr val="000000"/>
                        </a:solidFill>
                        <a:effectLst/>
                        <a:latin typeface="freight-sans-pro"/>
                      </a:endParaRPr>
                    </a:p>
                  </a:txBody>
                  <a:tcPr marL="9525" marR="9525" marT="9525" marB="0" anchor="b"/>
                </a:tc>
                <a:tc>
                  <a:txBody>
                    <a:bodyPr/>
                    <a:lstStyle/>
                    <a:p>
                      <a:pPr marL="0" algn="r" defTabSz="914400" rtl="0" eaLnBrk="1" fontAlgn="b" latinLnBrk="0" hangingPunct="1">
                        <a:buNone/>
                      </a:pPr>
                      <a:r>
                        <a:rPr lang="en-US" sz="1400" kern="1200" dirty="0">
                          <a:solidFill>
                            <a:schemeClr val="dk1"/>
                          </a:solidFill>
                          <a:latin typeface="+mn-lt"/>
                          <a:ea typeface="+mn-ea"/>
                          <a:cs typeface="+mn-cs"/>
                        </a:rPr>
                        <a:t>$75,134</a:t>
                      </a:r>
                    </a:p>
                  </a:txBody>
                  <a:tcPr marL="9525" marR="9525" marT="9525" marB="0" anchor="b"/>
                </a:tc>
                <a:tc>
                  <a:txBody>
                    <a:bodyPr/>
                    <a:lstStyle/>
                    <a:p>
                      <a:pPr marL="0" algn="r" defTabSz="914400" rtl="0" eaLnBrk="1" fontAlgn="b" latinLnBrk="0" hangingPunct="1">
                        <a:buNone/>
                      </a:pPr>
                      <a:r>
                        <a:rPr lang="en-US" sz="1400" kern="1200" dirty="0">
                          <a:solidFill>
                            <a:schemeClr val="dk1"/>
                          </a:solidFill>
                          <a:latin typeface="+mn-lt"/>
                          <a:ea typeface="+mn-ea"/>
                          <a:cs typeface="+mn-cs"/>
                        </a:rPr>
                        <a:t>$22,540</a:t>
                      </a:r>
                    </a:p>
                  </a:txBody>
                  <a:tcPr marL="9525" marR="9525" marT="9525" marB="0" anchor="b"/>
                </a:tc>
                <a:tc>
                  <a:txBody>
                    <a:bodyPr/>
                    <a:lstStyle/>
                    <a:p>
                      <a:pPr marL="0" algn="r" defTabSz="914400" rtl="0" eaLnBrk="1" fontAlgn="b" latinLnBrk="0" hangingPunct="1">
                        <a:buNone/>
                      </a:pPr>
                      <a:r>
                        <a:rPr lang="en-US" sz="1400" kern="1200" dirty="0">
                          <a:solidFill>
                            <a:schemeClr val="dk1"/>
                          </a:solidFill>
                          <a:latin typeface="+mn-lt"/>
                          <a:ea typeface="+mn-ea"/>
                          <a:cs typeface="+mn-cs"/>
                        </a:rPr>
                        <a:t>$1,878</a:t>
                      </a:r>
                    </a:p>
                  </a:txBody>
                  <a:tcPr marL="9525" marR="9525" marT="9525" marB="0" anchor="b"/>
                </a:tc>
                <a:extLst>
                  <a:ext uri="{0D108BD9-81ED-4DB2-BD59-A6C34878D82A}">
                    <a16:rowId xmlns:a16="http://schemas.microsoft.com/office/drawing/2014/main" val="1608301339"/>
                  </a:ext>
                </a:extLst>
              </a:tr>
              <a:tr h="194146">
                <a:tc>
                  <a:txBody>
                    <a:bodyPr/>
                    <a:lstStyle/>
                    <a:p>
                      <a:pPr algn="l" fontAlgn="b">
                        <a:buNone/>
                      </a:pPr>
                      <a:r>
                        <a:rPr lang="en-US" sz="1400" u="none" strike="noStrike" dirty="0">
                          <a:effectLst/>
                          <a:latin typeface="freight-sans-pro"/>
                        </a:rPr>
                        <a:t>Machine equipment operator</a:t>
                      </a:r>
                      <a:endParaRPr lang="en-US" sz="1400" b="0" i="0" u="none" strike="noStrike" dirty="0">
                        <a:solidFill>
                          <a:srgbClr val="000000"/>
                        </a:solidFill>
                        <a:effectLst/>
                        <a:latin typeface="freight-sans-pro"/>
                      </a:endParaRPr>
                    </a:p>
                  </a:txBody>
                  <a:tcPr marL="9525" marR="9525" marT="9525" marB="0" anchor="b"/>
                </a:tc>
                <a:tc>
                  <a:txBody>
                    <a:bodyPr/>
                    <a:lstStyle/>
                    <a:p>
                      <a:pPr marL="0" algn="r" defTabSz="914400" rtl="0" eaLnBrk="1" fontAlgn="b" latinLnBrk="0" hangingPunct="1">
                        <a:buNone/>
                      </a:pPr>
                      <a:r>
                        <a:rPr lang="en-US" sz="1400" kern="1200" dirty="0">
                          <a:solidFill>
                            <a:schemeClr val="dk1"/>
                          </a:solidFill>
                          <a:latin typeface="+mn-lt"/>
                          <a:ea typeface="+mn-ea"/>
                          <a:cs typeface="+mn-cs"/>
                        </a:rPr>
                        <a:t>$71,596</a:t>
                      </a:r>
                    </a:p>
                  </a:txBody>
                  <a:tcPr marL="9525" marR="9525" marT="9525" marB="0" anchor="b"/>
                </a:tc>
                <a:tc>
                  <a:txBody>
                    <a:bodyPr/>
                    <a:lstStyle/>
                    <a:p>
                      <a:pPr marL="0" algn="r" defTabSz="914400" rtl="0" eaLnBrk="1" fontAlgn="b" latinLnBrk="0" hangingPunct="1">
                        <a:buNone/>
                      </a:pPr>
                      <a:r>
                        <a:rPr lang="en-US" sz="1400" kern="1200" dirty="0">
                          <a:solidFill>
                            <a:schemeClr val="dk1"/>
                          </a:solidFill>
                          <a:latin typeface="+mn-lt"/>
                          <a:ea typeface="+mn-ea"/>
                          <a:cs typeface="+mn-cs"/>
                        </a:rPr>
                        <a:t>$21,479</a:t>
                      </a:r>
                    </a:p>
                  </a:txBody>
                  <a:tcPr marL="9525" marR="9525" marT="9525" marB="0" anchor="b"/>
                </a:tc>
                <a:tc>
                  <a:txBody>
                    <a:bodyPr/>
                    <a:lstStyle/>
                    <a:p>
                      <a:pPr marL="0" algn="r" defTabSz="914400" rtl="0" eaLnBrk="1" fontAlgn="b" latinLnBrk="0" hangingPunct="1">
                        <a:buNone/>
                      </a:pPr>
                      <a:r>
                        <a:rPr lang="en-US" sz="1400" kern="1200" dirty="0">
                          <a:solidFill>
                            <a:schemeClr val="dk1"/>
                          </a:solidFill>
                          <a:latin typeface="+mn-lt"/>
                          <a:ea typeface="+mn-ea"/>
                          <a:cs typeface="+mn-cs"/>
                        </a:rPr>
                        <a:t>$1,790</a:t>
                      </a:r>
                    </a:p>
                  </a:txBody>
                  <a:tcPr marL="9525" marR="9525" marT="9525" marB="0" anchor="b"/>
                </a:tc>
                <a:extLst>
                  <a:ext uri="{0D108BD9-81ED-4DB2-BD59-A6C34878D82A}">
                    <a16:rowId xmlns:a16="http://schemas.microsoft.com/office/drawing/2014/main" val="1324332524"/>
                  </a:ext>
                </a:extLst>
              </a:tr>
              <a:tr h="194146">
                <a:tc>
                  <a:txBody>
                    <a:bodyPr/>
                    <a:lstStyle/>
                    <a:p>
                      <a:pPr algn="l" fontAlgn="b">
                        <a:buNone/>
                      </a:pPr>
                      <a:r>
                        <a:rPr lang="en-US" sz="1400" u="none" strike="noStrike" dirty="0">
                          <a:effectLst/>
                          <a:latin typeface="freight-sans-pro"/>
                        </a:rPr>
                        <a:t>Senior Library Clerk</a:t>
                      </a:r>
                      <a:endParaRPr lang="en-US" sz="1400" b="0" i="0" u="none" strike="noStrike" dirty="0">
                        <a:solidFill>
                          <a:srgbClr val="000000"/>
                        </a:solidFill>
                        <a:effectLst/>
                        <a:latin typeface="freight-sans-pro"/>
                      </a:endParaRPr>
                    </a:p>
                  </a:txBody>
                  <a:tcPr marL="9525" marR="9525" marT="9525" marB="0" anchor="b"/>
                </a:tc>
                <a:tc>
                  <a:txBody>
                    <a:bodyPr/>
                    <a:lstStyle/>
                    <a:p>
                      <a:pPr marL="0" algn="r" defTabSz="914400" rtl="0" eaLnBrk="1" fontAlgn="b" latinLnBrk="0" hangingPunct="1">
                        <a:buNone/>
                      </a:pPr>
                      <a:r>
                        <a:rPr lang="en-US" sz="1400" kern="1200" dirty="0">
                          <a:solidFill>
                            <a:schemeClr val="dk1"/>
                          </a:solidFill>
                          <a:latin typeface="+mn-lt"/>
                          <a:ea typeface="+mn-ea"/>
                          <a:cs typeface="+mn-cs"/>
                        </a:rPr>
                        <a:t>$71,592</a:t>
                      </a:r>
                    </a:p>
                  </a:txBody>
                  <a:tcPr marL="9525" marR="9525" marT="9525" marB="0" anchor="b"/>
                </a:tc>
                <a:tc>
                  <a:txBody>
                    <a:bodyPr/>
                    <a:lstStyle/>
                    <a:p>
                      <a:pPr marL="0" algn="r" defTabSz="914400" rtl="0" eaLnBrk="1" fontAlgn="b" latinLnBrk="0" hangingPunct="1">
                        <a:buNone/>
                      </a:pPr>
                      <a:r>
                        <a:rPr lang="en-US" sz="1400" kern="1200" dirty="0">
                          <a:solidFill>
                            <a:schemeClr val="dk1"/>
                          </a:solidFill>
                          <a:latin typeface="+mn-lt"/>
                          <a:ea typeface="+mn-ea"/>
                          <a:cs typeface="+mn-cs"/>
                        </a:rPr>
                        <a:t>$21,478</a:t>
                      </a:r>
                    </a:p>
                  </a:txBody>
                  <a:tcPr marL="9525" marR="9525" marT="9525" marB="0" anchor="b"/>
                </a:tc>
                <a:tc>
                  <a:txBody>
                    <a:bodyPr/>
                    <a:lstStyle/>
                    <a:p>
                      <a:pPr marL="0" algn="r" defTabSz="914400" rtl="0" eaLnBrk="1" fontAlgn="b" latinLnBrk="0" hangingPunct="1">
                        <a:buNone/>
                      </a:pPr>
                      <a:r>
                        <a:rPr lang="en-US" sz="1400" kern="1200" dirty="0">
                          <a:solidFill>
                            <a:schemeClr val="dk1"/>
                          </a:solidFill>
                          <a:latin typeface="+mn-lt"/>
                          <a:ea typeface="+mn-ea"/>
                          <a:cs typeface="+mn-cs"/>
                        </a:rPr>
                        <a:t>$1,790</a:t>
                      </a:r>
                    </a:p>
                  </a:txBody>
                  <a:tcPr marL="9525" marR="9525" marT="9525" marB="0" anchor="b"/>
                </a:tc>
                <a:extLst>
                  <a:ext uri="{0D108BD9-81ED-4DB2-BD59-A6C34878D82A}">
                    <a16:rowId xmlns:a16="http://schemas.microsoft.com/office/drawing/2014/main" val="327572397"/>
                  </a:ext>
                </a:extLst>
              </a:tr>
              <a:tr h="194146">
                <a:tc>
                  <a:txBody>
                    <a:bodyPr/>
                    <a:lstStyle/>
                    <a:p>
                      <a:pPr algn="l" fontAlgn="b">
                        <a:buNone/>
                      </a:pPr>
                      <a:r>
                        <a:rPr lang="en-US" sz="1400" u="none" strike="noStrike" dirty="0">
                          <a:effectLst/>
                          <a:latin typeface="freight-sans-pro"/>
                        </a:rPr>
                        <a:t>Meter Reader</a:t>
                      </a:r>
                      <a:endParaRPr lang="en-US" sz="1400" b="0" i="0" u="none" strike="noStrike" dirty="0">
                        <a:solidFill>
                          <a:srgbClr val="000000"/>
                        </a:solidFill>
                        <a:effectLst/>
                        <a:latin typeface="freight-sans-pro"/>
                      </a:endParaRPr>
                    </a:p>
                  </a:txBody>
                  <a:tcPr marL="9525" marR="9525" marT="9525" marB="0" anchor="b"/>
                </a:tc>
                <a:tc>
                  <a:txBody>
                    <a:bodyPr/>
                    <a:lstStyle/>
                    <a:p>
                      <a:pPr marL="0" algn="r" defTabSz="914400" rtl="0" eaLnBrk="1" fontAlgn="b" latinLnBrk="0" hangingPunct="1">
                        <a:buNone/>
                      </a:pPr>
                      <a:r>
                        <a:rPr lang="en-US" sz="1400" kern="1200" dirty="0">
                          <a:solidFill>
                            <a:schemeClr val="dk1"/>
                          </a:solidFill>
                          <a:latin typeface="+mn-lt"/>
                          <a:ea typeface="+mn-ea"/>
                          <a:cs typeface="+mn-cs"/>
                        </a:rPr>
                        <a:t>$63,222</a:t>
                      </a:r>
                    </a:p>
                  </a:txBody>
                  <a:tcPr marL="9525" marR="9525" marT="9525" marB="0" anchor="b"/>
                </a:tc>
                <a:tc>
                  <a:txBody>
                    <a:bodyPr/>
                    <a:lstStyle/>
                    <a:p>
                      <a:pPr marL="0" algn="r" defTabSz="914400" rtl="0" eaLnBrk="1" fontAlgn="b" latinLnBrk="0" hangingPunct="1">
                        <a:buNone/>
                      </a:pPr>
                      <a:r>
                        <a:rPr lang="en-US" sz="1400" kern="1200" dirty="0">
                          <a:solidFill>
                            <a:schemeClr val="dk1"/>
                          </a:solidFill>
                          <a:latin typeface="+mn-lt"/>
                          <a:ea typeface="+mn-ea"/>
                          <a:cs typeface="+mn-cs"/>
                        </a:rPr>
                        <a:t>$18,967</a:t>
                      </a:r>
                    </a:p>
                  </a:txBody>
                  <a:tcPr marL="9525" marR="9525" marT="9525" marB="0" anchor="b"/>
                </a:tc>
                <a:tc>
                  <a:txBody>
                    <a:bodyPr/>
                    <a:lstStyle/>
                    <a:p>
                      <a:pPr marL="0" algn="r" defTabSz="914400" rtl="0" eaLnBrk="1" fontAlgn="b" latinLnBrk="0" hangingPunct="1">
                        <a:buNone/>
                      </a:pPr>
                      <a:r>
                        <a:rPr lang="en-US" sz="1400" kern="1200" dirty="0">
                          <a:solidFill>
                            <a:schemeClr val="dk1"/>
                          </a:solidFill>
                          <a:latin typeface="+mn-lt"/>
                          <a:ea typeface="+mn-ea"/>
                          <a:cs typeface="+mn-cs"/>
                        </a:rPr>
                        <a:t>$1,581</a:t>
                      </a:r>
                    </a:p>
                  </a:txBody>
                  <a:tcPr marL="9525" marR="9525" marT="9525" marB="0" anchor="b"/>
                </a:tc>
                <a:extLst>
                  <a:ext uri="{0D108BD9-81ED-4DB2-BD59-A6C34878D82A}">
                    <a16:rowId xmlns:a16="http://schemas.microsoft.com/office/drawing/2014/main" val="1027535808"/>
                  </a:ext>
                </a:extLst>
              </a:tr>
              <a:tr h="194146">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400" u="none" strike="noStrike" dirty="0">
                          <a:effectLst/>
                          <a:latin typeface="freight-sans-pro"/>
                        </a:rPr>
                        <a:t>Intermediate Clerk</a:t>
                      </a:r>
                      <a:endParaRPr lang="en-US" sz="1400" b="0" i="0" u="none" strike="noStrike" dirty="0">
                        <a:solidFill>
                          <a:srgbClr val="000000"/>
                        </a:solidFill>
                        <a:effectLst/>
                        <a:latin typeface="freight-sans-pro"/>
                      </a:endParaRPr>
                    </a:p>
                  </a:txBody>
                  <a:tcPr marL="9525" marR="9525" marT="9525" marB="0" anchor="b"/>
                </a:tc>
                <a:tc>
                  <a:txBody>
                    <a:bodyPr/>
                    <a:lstStyle/>
                    <a:p>
                      <a:pPr marL="0" algn="r" defTabSz="914400" rtl="0" eaLnBrk="1" fontAlgn="b" latinLnBrk="0" hangingPunct="1">
                        <a:buNone/>
                      </a:pPr>
                      <a:r>
                        <a:rPr lang="en-US" sz="1400" kern="1200" dirty="0">
                          <a:solidFill>
                            <a:schemeClr val="dk1"/>
                          </a:solidFill>
                          <a:latin typeface="+mn-lt"/>
                          <a:ea typeface="+mn-ea"/>
                          <a:cs typeface="+mn-cs"/>
                        </a:rPr>
                        <a:t>$60,975</a:t>
                      </a:r>
                    </a:p>
                  </a:txBody>
                  <a:tcPr marL="9525" marR="9525" marT="9525" marB="0" anchor="b"/>
                </a:tc>
                <a:tc>
                  <a:txBody>
                    <a:bodyPr/>
                    <a:lstStyle/>
                    <a:p>
                      <a:pPr marL="0" algn="r" defTabSz="914400" rtl="0" eaLnBrk="1" fontAlgn="b" latinLnBrk="0" hangingPunct="1">
                        <a:buNone/>
                      </a:pPr>
                      <a:r>
                        <a:rPr lang="en-US" sz="1400" kern="1200" dirty="0">
                          <a:solidFill>
                            <a:schemeClr val="dk1"/>
                          </a:solidFill>
                          <a:latin typeface="+mn-lt"/>
                          <a:ea typeface="+mn-ea"/>
                          <a:cs typeface="+mn-cs"/>
                        </a:rPr>
                        <a:t>$18,293</a:t>
                      </a:r>
                    </a:p>
                  </a:txBody>
                  <a:tcPr marL="9525" marR="9525" marT="9525" marB="0" anchor="b"/>
                </a:tc>
                <a:tc>
                  <a:txBody>
                    <a:bodyPr/>
                    <a:lstStyle/>
                    <a:p>
                      <a:pPr marL="0" algn="r" defTabSz="914400" rtl="0" eaLnBrk="1" fontAlgn="b" latinLnBrk="0" hangingPunct="1">
                        <a:buNone/>
                      </a:pPr>
                      <a:r>
                        <a:rPr lang="en-US" sz="1400" kern="1200" dirty="0">
                          <a:solidFill>
                            <a:schemeClr val="dk1"/>
                          </a:solidFill>
                          <a:latin typeface="+mn-lt"/>
                          <a:ea typeface="+mn-ea"/>
                          <a:cs typeface="+mn-cs"/>
                        </a:rPr>
                        <a:t>$1,524</a:t>
                      </a:r>
                    </a:p>
                  </a:txBody>
                  <a:tcPr marL="9525" marR="9525" marT="9525" marB="0" anchor="b"/>
                </a:tc>
                <a:extLst>
                  <a:ext uri="{0D108BD9-81ED-4DB2-BD59-A6C34878D82A}">
                    <a16:rowId xmlns:a16="http://schemas.microsoft.com/office/drawing/2014/main" val="2038060402"/>
                  </a:ext>
                </a:extLst>
              </a:tr>
              <a:tr h="230524">
                <a:tc>
                  <a:txBody>
                    <a:bodyPr/>
                    <a:lstStyle/>
                    <a:p>
                      <a:pPr algn="l" fontAlgn="b">
                        <a:buNone/>
                      </a:pPr>
                      <a:r>
                        <a:rPr lang="en-US" sz="1400" u="none" strike="noStrike" dirty="0">
                          <a:effectLst/>
                          <a:latin typeface="freight-sans-pro"/>
                        </a:rPr>
                        <a:t>Laborer</a:t>
                      </a:r>
                      <a:endParaRPr lang="en-US" sz="1400" b="0" i="0" u="none" strike="noStrike" dirty="0">
                        <a:solidFill>
                          <a:srgbClr val="000000"/>
                        </a:solidFill>
                        <a:effectLst/>
                        <a:latin typeface="freight-sans-pro"/>
                      </a:endParaRPr>
                    </a:p>
                  </a:txBody>
                  <a:tcPr marL="9525" marR="9525" marT="9525" marB="0" anchor="b"/>
                </a:tc>
                <a:tc>
                  <a:txBody>
                    <a:bodyPr/>
                    <a:lstStyle/>
                    <a:p>
                      <a:pPr marL="0" algn="r" defTabSz="914400" rtl="0" eaLnBrk="1" fontAlgn="b" latinLnBrk="0" hangingPunct="1">
                        <a:buNone/>
                      </a:pPr>
                      <a:r>
                        <a:rPr lang="en-US" sz="1400" kern="1200" dirty="0">
                          <a:solidFill>
                            <a:schemeClr val="dk1"/>
                          </a:solidFill>
                          <a:latin typeface="+mn-lt"/>
                          <a:ea typeface="+mn-ea"/>
                          <a:cs typeface="+mn-cs"/>
                        </a:rPr>
                        <a:t>$54,585</a:t>
                      </a:r>
                    </a:p>
                  </a:txBody>
                  <a:tcPr marL="9525" marR="9525" marT="9525" marB="0" anchor="b"/>
                </a:tc>
                <a:tc>
                  <a:txBody>
                    <a:bodyPr/>
                    <a:lstStyle/>
                    <a:p>
                      <a:pPr marL="0" algn="r" defTabSz="914400" rtl="0" eaLnBrk="1" fontAlgn="b" latinLnBrk="0" hangingPunct="1">
                        <a:buNone/>
                      </a:pPr>
                      <a:r>
                        <a:rPr lang="en-US" sz="1400" kern="1200" dirty="0">
                          <a:solidFill>
                            <a:schemeClr val="dk1"/>
                          </a:solidFill>
                          <a:latin typeface="+mn-lt"/>
                          <a:ea typeface="+mn-ea"/>
                          <a:cs typeface="+mn-cs"/>
                        </a:rPr>
                        <a:t>$16,376</a:t>
                      </a:r>
                    </a:p>
                  </a:txBody>
                  <a:tcPr marL="9525" marR="9525" marT="9525" marB="0" anchor="b"/>
                </a:tc>
                <a:tc>
                  <a:txBody>
                    <a:bodyPr/>
                    <a:lstStyle/>
                    <a:p>
                      <a:pPr marL="0" algn="r" defTabSz="914400" rtl="0" eaLnBrk="1" fontAlgn="b" latinLnBrk="0" hangingPunct="1">
                        <a:buNone/>
                      </a:pPr>
                      <a:r>
                        <a:rPr lang="en-US" sz="1400" kern="1200" dirty="0">
                          <a:solidFill>
                            <a:schemeClr val="dk1"/>
                          </a:solidFill>
                          <a:latin typeface="+mn-lt"/>
                          <a:ea typeface="+mn-ea"/>
                          <a:cs typeface="+mn-cs"/>
                        </a:rPr>
                        <a:t>$1,365</a:t>
                      </a:r>
                    </a:p>
                  </a:txBody>
                  <a:tcPr marL="9525" marR="9525" marT="9525" marB="0" anchor="b"/>
                </a:tc>
                <a:extLst>
                  <a:ext uri="{0D108BD9-81ED-4DB2-BD59-A6C34878D82A}">
                    <a16:rowId xmlns:a16="http://schemas.microsoft.com/office/drawing/2014/main" val="388001885"/>
                  </a:ext>
                </a:extLst>
              </a:tr>
            </a:tbl>
          </a:graphicData>
        </a:graphic>
      </p:graphicFrame>
      <p:sp>
        <p:nvSpPr>
          <p:cNvPr id="6" name="TextBox 5">
            <a:extLst>
              <a:ext uri="{FF2B5EF4-FFF2-40B4-BE49-F238E27FC236}">
                <a16:creationId xmlns:a16="http://schemas.microsoft.com/office/drawing/2014/main" id="{C26FF24A-D219-FC74-04AF-ECA2F6EFF9B7}"/>
              </a:ext>
            </a:extLst>
          </p:cNvPr>
          <p:cNvSpPr txBox="1"/>
          <p:nvPr/>
        </p:nvSpPr>
        <p:spPr>
          <a:xfrm>
            <a:off x="6209350" y="4321686"/>
            <a:ext cx="5728633" cy="2031325"/>
          </a:xfrm>
          <a:prstGeom prst="rect">
            <a:avLst/>
          </a:prstGeom>
          <a:noFill/>
        </p:spPr>
        <p:txBody>
          <a:bodyPr wrap="square" rtlCol="0">
            <a:spAutoFit/>
          </a:bodyPr>
          <a:lstStyle/>
          <a:p>
            <a:r>
              <a:rPr lang="en-US" b="1" dirty="0"/>
              <a:t>Sample Rental prices in Yorktown</a:t>
            </a:r>
            <a:r>
              <a:rPr lang="en-US" dirty="0"/>
              <a:t>:  </a:t>
            </a:r>
          </a:p>
          <a:p>
            <a:r>
              <a:rPr lang="en-US" dirty="0"/>
              <a:t>670 East Main St, 3BR, 1,700 SQ FT, $4,300/month</a:t>
            </a:r>
          </a:p>
          <a:p>
            <a:r>
              <a:rPr lang="en-US" dirty="0"/>
              <a:t>370 Underhill Ave, 1 BR, 900 SQ FT, $3,900-$4,025/mo.</a:t>
            </a:r>
          </a:p>
          <a:p>
            <a:r>
              <a:rPr lang="en-US" dirty="0"/>
              <a:t>385 Kear Street, 2BR, 850 SQ FT, $3,700/month</a:t>
            </a:r>
          </a:p>
          <a:p>
            <a:r>
              <a:rPr lang="en-US" dirty="0"/>
              <a:t>1870 Baldwin Rd, 2BR, 1,300 SQ FT, $3,300/month</a:t>
            </a:r>
          </a:p>
          <a:p>
            <a:r>
              <a:rPr lang="en-US" dirty="0"/>
              <a:t>21 Scenic View, 2 BR 1,050 SQ FT, $3,300/month</a:t>
            </a:r>
          </a:p>
          <a:p>
            <a:r>
              <a:rPr lang="en-US" dirty="0"/>
              <a:t>1860 E. Main St, Mohegan, 515 SQ FT, $1,950/month</a:t>
            </a:r>
          </a:p>
        </p:txBody>
      </p:sp>
      <p:pic>
        <p:nvPicPr>
          <p:cNvPr id="8" name="Picture 7">
            <a:extLst>
              <a:ext uri="{FF2B5EF4-FFF2-40B4-BE49-F238E27FC236}">
                <a16:creationId xmlns:a16="http://schemas.microsoft.com/office/drawing/2014/main" id="{744B7F0C-CC6A-8039-2865-A03AD0F576C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67069" y="2798974"/>
            <a:ext cx="1290591" cy="1613239"/>
          </a:xfrm>
          <a:prstGeom prst="rect">
            <a:avLst/>
          </a:prstGeom>
        </p:spPr>
      </p:pic>
    </p:spTree>
    <p:extLst>
      <p:ext uri="{BB962C8B-B14F-4D97-AF65-F5344CB8AC3E}">
        <p14:creationId xmlns:p14="http://schemas.microsoft.com/office/powerpoint/2010/main" val="28304245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95E78C-8C8C-F8F8-39FF-70778D34D866}"/>
              </a:ext>
            </a:extLst>
          </p:cNvPr>
          <p:cNvSpPr>
            <a:spLocks noGrp="1"/>
          </p:cNvSpPr>
          <p:nvPr>
            <p:ph type="title"/>
          </p:nvPr>
        </p:nvSpPr>
        <p:spPr/>
        <p:txBody>
          <a:bodyPr>
            <a:normAutofit/>
          </a:bodyPr>
          <a:lstStyle/>
          <a:p>
            <a:r>
              <a:rPr lang="en-US" sz="3600"/>
              <a:t>ALICE = Asset Limited Income Constrained Employed </a:t>
            </a:r>
            <a:endParaRPr lang="en-US" sz="3600" dirty="0"/>
          </a:p>
        </p:txBody>
      </p:sp>
      <p:graphicFrame>
        <p:nvGraphicFramePr>
          <p:cNvPr id="5" name="Content Placeholder 4">
            <a:extLst>
              <a:ext uri="{FF2B5EF4-FFF2-40B4-BE49-F238E27FC236}">
                <a16:creationId xmlns:a16="http://schemas.microsoft.com/office/drawing/2014/main" id="{E1214F8E-3A7F-50DE-F545-AC77F41CCD4D}"/>
              </a:ext>
            </a:extLst>
          </p:cNvPr>
          <p:cNvGraphicFramePr>
            <a:graphicFrameLocks noGrp="1"/>
          </p:cNvGraphicFramePr>
          <p:nvPr>
            <p:ph idx="1"/>
            <p:extLst>
              <p:ext uri="{D42A27DB-BD31-4B8C-83A1-F6EECF244321}">
                <p14:modId xmlns:p14="http://schemas.microsoft.com/office/powerpoint/2010/main" val="2770211749"/>
              </p:ext>
            </p:extLst>
          </p:nvPr>
        </p:nvGraphicFramePr>
        <p:xfrm>
          <a:off x="542924" y="1406525"/>
          <a:ext cx="11134728" cy="2865120"/>
        </p:xfrm>
        <a:graphic>
          <a:graphicData uri="http://schemas.openxmlformats.org/drawingml/2006/table">
            <a:tbl>
              <a:tblPr firstRow="1" bandRow="1">
                <a:tableStyleId>{5C22544A-7EE6-4342-B048-85BDC9FD1C3A}</a:tableStyleId>
              </a:tblPr>
              <a:tblGrid>
                <a:gridCol w="2400301">
                  <a:extLst>
                    <a:ext uri="{9D8B030D-6E8A-4147-A177-3AD203B41FA5}">
                      <a16:colId xmlns:a16="http://schemas.microsoft.com/office/drawing/2014/main" val="3829124567"/>
                    </a:ext>
                  </a:extLst>
                </a:gridCol>
                <a:gridCol w="1685925">
                  <a:extLst>
                    <a:ext uri="{9D8B030D-6E8A-4147-A177-3AD203B41FA5}">
                      <a16:colId xmlns:a16="http://schemas.microsoft.com/office/drawing/2014/main" val="3762301795"/>
                    </a:ext>
                  </a:extLst>
                </a:gridCol>
                <a:gridCol w="1481138">
                  <a:extLst>
                    <a:ext uri="{9D8B030D-6E8A-4147-A177-3AD203B41FA5}">
                      <a16:colId xmlns:a16="http://schemas.microsoft.com/office/drawing/2014/main" val="1542647545"/>
                    </a:ext>
                  </a:extLst>
                </a:gridCol>
                <a:gridCol w="1855788">
                  <a:extLst>
                    <a:ext uri="{9D8B030D-6E8A-4147-A177-3AD203B41FA5}">
                      <a16:colId xmlns:a16="http://schemas.microsoft.com/office/drawing/2014/main" val="2847435038"/>
                    </a:ext>
                  </a:extLst>
                </a:gridCol>
                <a:gridCol w="1855788">
                  <a:extLst>
                    <a:ext uri="{9D8B030D-6E8A-4147-A177-3AD203B41FA5}">
                      <a16:colId xmlns:a16="http://schemas.microsoft.com/office/drawing/2014/main" val="507444893"/>
                    </a:ext>
                  </a:extLst>
                </a:gridCol>
                <a:gridCol w="1855788">
                  <a:extLst>
                    <a:ext uri="{9D8B030D-6E8A-4147-A177-3AD203B41FA5}">
                      <a16:colId xmlns:a16="http://schemas.microsoft.com/office/drawing/2014/main" val="1190375723"/>
                    </a:ext>
                  </a:extLst>
                </a:gridCol>
              </a:tblGrid>
              <a:tr h="370840">
                <a:tc>
                  <a:txBody>
                    <a:bodyPr/>
                    <a:lstStyle/>
                    <a:p>
                      <a:r>
                        <a:rPr lang="en-US"/>
                        <a:t>Zip Code</a:t>
                      </a:r>
                      <a:endParaRPr lang="en-US" dirty="0"/>
                    </a:p>
                  </a:txBody>
                  <a:tcPr/>
                </a:tc>
                <a:tc>
                  <a:txBody>
                    <a:bodyPr/>
                    <a:lstStyle/>
                    <a:p>
                      <a:r>
                        <a:rPr lang="en-US" dirty="0"/>
                        <a:t>Total Households</a:t>
                      </a:r>
                    </a:p>
                  </a:txBody>
                  <a:tcPr/>
                </a:tc>
                <a:tc>
                  <a:txBody>
                    <a:bodyPr/>
                    <a:lstStyle/>
                    <a:p>
                      <a:r>
                        <a:rPr lang="en-US"/>
                        <a:t># Poverty Households</a:t>
                      </a:r>
                      <a:endParaRPr lang="en-US" dirty="0"/>
                    </a:p>
                  </a:txBody>
                  <a:tcPr/>
                </a:tc>
                <a:tc>
                  <a:txBody>
                    <a:bodyPr/>
                    <a:lstStyle/>
                    <a:p>
                      <a:r>
                        <a:rPr lang="en-US"/>
                        <a:t># ALICE Households</a:t>
                      </a:r>
                      <a:endParaRPr lang="en-US" dirty="0"/>
                    </a:p>
                  </a:txBody>
                  <a:tcPr/>
                </a:tc>
                <a:tc>
                  <a:txBody>
                    <a:bodyPr/>
                    <a:lstStyle/>
                    <a:p>
                      <a:r>
                        <a:rPr lang="en-US"/>
                        <a:t># Above ALICE Threshold</a:t>
                      </a:r>
                      <a:endParaRPr lang="en-US" dirty="0"/>
                    </a:p>
                  </a:txBody>
                  <a:tcPr/>
                </a:tc>
                <a:tc>
                  <a:txBody>
                    <a:bodyPr/>
                    <a:lstStyle/>
                    <a:p>
                      <a:r>
                        <a:rPr lang="en-US"/>
                        <a:t>% Below ALICE Threshold</a:t>
                      </a:r>
                      <a:endParaRPr lang="en-US" dirty="0"/>
                    </a:p>
                  </a:txBody>
                  <a:tcPr/>
                </a:tc>
                <a:extLst>
                  <a:ext uri="{0D108BD9-81ED-4DB2-BD59-A6C34878D82A}">
                    <a16:rowId xmlns:a16="http://schemas.microsoft.com/office/drawing/2014/main" val="169898548"/>
                  </a:ext>
                </a:extLst>
              </a:tr>
              <a:tr h="370840">
                <a:tc>
                  <a:txBody>
                    <a:bodyPr/>
                    <a:lstStyle/>
                    <a:p>
                      <a:pPr algn="l" fontAlgn="ctr">
                        <a:buNone/>
                      </a:pPr>
                      <a:r>
                        <a:rPr lang="en-US" sz="1600" b="0" i="0" u="none" strike="noStrike">
                          <a:solidFill>
                            <a:srgbClr val="000000"/>
                          </a:solidFill>
                          <a:effectLst/>
                          <a:latin typeface="Gadugi" panose="020B0502040204020203" pitchFamily="34" charset="0"/>
                        </a:rPr>
                        <a:t>10517 - Crompond</a:t>
                      </a:r>
                      <a:endParaRPr lang="en-US" sz="1600" b="0" i="0" u="none" strike="noStrike" dirty="0">
                        <a:solidFill>
                          <a:srgbClr val="000000"/>
                        </a:solidFill>
                        <a:effectLst/>
                        <a:latin typeface="Gadugi" panose="020B0502040204020203" pitchFamily="34" charset="0"/>
                      </a:endParaRPr>
                    </a:p>
                  </a:txBody>
                  <a:tcPr marL="9525" marR="9525" marT="9525" marB="0" anchor="ctr"/>
                </a:tc>
                <a:tc>
                  <a:txBody>
                    <a:bodyPr/>
                    <a:lstStyle/>
                    <a:p>
                      <a:pPr algn="ctr" fontAlgn="ctr">
                        <a:buNone/>
                      </a:pPr>
                      <a:r>
                        <a:rPr lang="en-US" sz="1600" b="0" i="0" u="none" strike="noStrike">
                          <a:solidFill>
                            <a:srgbClr val="000000"/>
                          </a:solidFill>
                          <a:effectLst/>
                          <a:latin typeface="Gadugi" panose="020B0502040204020203" pitchFamily="34" charset="0"/>
                        </a:rPr>
                        <a:t>165</a:t>
                      </a:r>
                    </a:p>
                  </a:txBody>
                  <a:tcPr marL="9525" marR="9525" marT="9525" marB="0" anchor="ctr"/>
                </a:tc>
                <a:tc>
                  <a:txBody>
                    <a:bodyPr/>
                    <a:lstStyle/>
                    <a:p>
                      <a:pPr algn="ctr" fontAlgn="ctr">
                        <a:buNone/>
                      </a:pPr>
                      <a:r>
                        <a:rPr lang="en-US" sz="1600" b="0" i="0" u="none" strike="noStrike">
                          <a:solidFill>
                            <a:srgbClr val="000000"/>
                          </a:solidFill>
                          <a:effectLst/>
                          <a:latin typeface="Gadugi" panose="020B0502040204020203" pitchFamily="34" charset="0"/>
                        </a:rPr>
                        <a:t>10</a:t>
                      </a:r>
                    </a:p>
                  </a:txBody>
                  <a:tcPr marL="9525" marR="9525" marT="9525" marB="0" anchor="ctr"/>
                </a:tc>
                <a:tc>
                  <a:txBody>
                    <a:bodyPr/>
                    <a:lstStyle/>
                    <a:p>
                      <a:pPr algn="ctr" fontAlgn="ctr">
                        <a:buNone/>
                      </a:pPr>
                      <a:r>
                        <a:rPr lang="en-US" sz="1600" b="0" i="0" u="none" strike="noStrike">
                          <a:solidFill>
                            <a:srgbClr val="000000"/>
                          </a:solidFill>
                          <a:effectLst/>
                          <a:latin typeface="Gadugi" panose="020B0502040204020203" pitchFamily="34" charset="0"/>
                        </a:rPr>
                        <a:t>58</a:t>
                      </a:r>
                    </a:p>
                  </a:txBody>
                  <a:tcPr marL="9525" marR="9525" marT="9525" marB="0" anchor="ctr"/>
                </a:tc>
                <a:tc>
                  <a:txBody>
                    <a:bodyPr/>
                    <a:lstStyle/>
                    <a:p>
                      <a:pPr algn="ctr" fontAlgn="ctr">
                        <a:buNone/>
                      </a:pPr>
                      <a:r>
                        <a:rPr lang="en-US" sz="1600" b="0" i="0" u="none" strike="noStrike">
                          <a:solidFill>
                            <a:srgbClr val="000000"/>
                          </a:solidFill>
                          <a:effectLst/>
                          <a:latin typeface="Gadugi" panose="020B0502040204020203" pitchFamily="34" charset="0"/>
                        </a:rPr>
                        <a:t>97</a:t>
                      </a:r>
                    </a:p>
                  </a:txBody>
                  <a:tcPr marL="9525" marR="9525" marT="9525" marB="0" anchor="ctr"/>
                </a:tc>
                <a:tc>
                  <a:txBody>
                    <a:bodyPr/>
                    <a:lstStyle/>
                    <a:p>
                      <a:pPr algn="ctr" fontAlgn="ctr">
                        <a:buNone/>
                      </a:pPr>
                      <a:r>
                        <a:rPr lang="en-US" sz="1600" b="0" i="0" u="none" strike="noStrike">
                          <a:solidFill>
                            <a:srgbClr val="000000"/>
                          </a:solidFill>
                          <a:effectLst/>
                          <a:latin typeface="Gadugi" panose="020B0502040204020203" pitchFamily="34" charset="0"/>
                        </a:rPr>
                        <a:t>41%</a:t>
                      </a:r>
                      <a:endParaRPr lang="en-US" sz="1600" b="0" i="0" u="none" strike="noStrike" dirty="0">
                        <a:solidFill>
                          <a:srgbClr val="000000"/>
                        </a:solidFill>
                        <a:effectLst/>
                        <a:latin typeface="Gadugi" panose="020B0502040204020203" pitchFamily="34" charset="0"/>
                      </a:endParaRPr>
                    </a:p>
                  </a:txBody>
                  <a:tcPr marL="9525" marR="9525" marT="9525" marB="0" anchor="ctr"/>
                </a:tc>
                <a:extLst>
                  <a:ext uri="{0D108BD9-81ED-4DB2-BD59-A6C34878D82A}">
                    <a16:rowId xmlns:a16="http://schemas.microsoft.com/office/drawing/2014/main" val="1571521095"/>
                  </a:ext>
                </a:extLst>
              </a:tr>
              <a:tr h="370840">
                <a:tc>
                  <a:txBody>
                    <a:bodyPr/>
                    <a:lstStyle/>
                    <a:p>
                      <a:pPr algn="l" fontAlgn="ctr">
                        <a:buNone/>
                      </a:pPr>
                      <a:r>
                        <a:rPr lang="en-US" sz="1600" b="0" i="0" u="none" strike="noStrike">
                          <a:solidFill>
                            <a:srgbClr val="000000"/>
                          </a:solidFill>
                          <a:effectLst/>
                          <a:latin typeface="Gadugi" panose="020B0502040204020203" pitchFamily="34" charset="0"/>
                        </a:rPr>
                        <a:t>10535 - Jefferson Valley</a:t>
                      </a:r>
                      <a:endParaRPr lang="en-US" sz="1600" b="0" i="0" u="none" strike="noStrike" dirty="0">
                        <a:solidFill>
                          <a:srgbClr val="000000"/>
                        </a:solidFill>
                        <a:effectLst/>
                        <a:latin typeface="Gadugi" panose="020B0502040204020203" pitchFamily="34" charset="0"/>
                      </a:endParaRPr>
                    </a:p>
                  </a:txBody>
                  <a:tcPr marL="9525" marR="9525" marT="9525" marB="0" anchor="ctr"/>
                </a:tc>
                <a:tc>
                  <a:txBody>
                    <a:bodyPr/>
                    <a:lstStyle/>
                    <a:p>
                      <a:pPr algn="ctr" fontAlgn="ctr">
                        <a:buNone/>
                      </a:pPr>
                      <a:r>
                        <a:rPr lang="en-US" sz="1600" b="0" i="0" u="none" strike="noStrike">
                          <a:solidFill>
                            <a:srgbClr val="000000"/>
                          </a:solidFill>
                          <a:effectLst/>
                          <a:latin typeface="Gadugi" panose="020B0502040204020203" pitchFamily="34" charset="0"/>
                        </a:rPr>
                        <a:t>196</a:t>
                      </a:r>
                    </a:p>
                  </a:txBody>
                  <a:tcPr marL="9525" marR="9525" marT="9525" marB="0" anchor="ctr"/>
                </a:tc>
                <a:tc>
                  <a:txBody>
                    <a:bodyPr/>
                    <a:lstStyle/>
                    <a:p>
                      <a:pPr algn="ctr" fontAlgn="ctr">
                        <a:buNone/>
                      </a:pPr>
                      <a:r>
                        <a:rPr lang="en-US" sz="1600" b="0" i="0" u="none" strike="noStrike">
                          <a:solidFill>
                            <a:srgbClr val="000000"/>
                          </a:solidFill>
                          <a:effectLst/>
                          <a:latin typeface="Gadugi" panose="020B0502040204020203" pitchFamily="34" charset="0"/>
                        </a:rPr>
                        <a:t>36</a:t>
                      </a:r>
                    </a:p>
                  </a:txBody>
                  <a:tcPr marL="9525" marR="9525" marT="9525" marB="0" anchor="ctr"/>
                </a:tc>
                <a:tc>
                  <a:txBody>
                    <a:bodyPr/>
                    <a:lstStyle/>
                    <a:p>
                      <a:pPr algn="ctr" fontAlgn="ctr">
                        <a:buNone/>
                      </a:pPr>
                      <a:r>
                        <a:rPr lang="en-US" sz="1600" b="0" i="0" u="none" strike="noStrike">
                          <a:solidFill>
                            <a:srgbClr val="000000"/>
                          </a:solidFill>
                          <a:effectLst/>
                          <a:latin typeface="Gadugi" panose="020B0502040204020203" pitchFamily="34" charset="0"/>
                        </a:rPr>
                        <a:t>87</a:t>
                      </a:r>
                    </a:p>
                  </a:txBody>
                  <a:tcPr marL="9525" marR="9525" marT="9525" marB="0" anchor="ctr"/>
                </a:tc>
                <a:tc>
                  <a:txBody>
                    <a:bodyPr/>
                    <a:lstStyle/>
                    <a:p>
                      <a:pPr algn="ctr" fontAlgn="ctr">
                        <a:buNone/>
                      </a:pPr>
                      <a:r>
                        <a:rPr lang="en-US" sz="1600" b="0" i="0" u="none" strike="noStrike">
                          <a:solidFill>
                            <a:srgbClr val="000000"/>
                          </a:solidFill>
                          <a:effectLst/>
                          <a:latin typeface="Gadugi" panose="020B0502040204020203" pitchFamily="34" charset="0"/>
                        </a:rPr>
                        <a:t>73</a:t>
                      </a:r>
                    </a:p>
                  </a:txBody>
                  <a:tcPr marL="9525" marR="9525" marT="9525" marB="0" anchor="ctr"/>
                </a:tc>
                <a:tc>
                  <a:txBody>
                    <a:bodyPr/>
                    <a:lstStyle/>
                    <a:p>
                      <a:pPr algn="ctr" fontAlgn="ctr">
                        <a:buNone/>
                      </a:pPr>
                      <a:r>
                        <a:rPr lang="en-US" sz="1600" b="0" i="0" u="none" strike="noStrike">
                          <a:solidFill>
                            <a:srgbClr val="000000"/>
                          </a:solidFill>
                          <a:effectLst/>
                          <a:latin typeface="Gadugi" panose="020B0502040204020203" pitchFamily="34" charset="0"/>
                        </a:rPr>
                        <a:t>63%</a:t>
                      </a:r>
                      <a:endParaRPr lang="en-US" sz="1600" b="0" i="0" u="none" strike="noStrike" dirty="0">
                        <a:solidFill>
                          <a:srgbClr val="000000"/>
                        </a:solidFill>
                        <a:effectLst/>
                        <a:latin typeface="Gadugi" panose="020B0502040204020203" pitchFamily="34" charset="0"/>
                      </a:endParaRPr>
                    </a:p>
                  </a:txBody>
                  <a:tcPr marL="9525" marR="9525" marT="9525" marB="0" anchor="ctr"/>
                </a:tc>
                <a:extLst>
                  <a:ext uri="{0D108BD9-81ED-4DB2-BD59-A6C34878D82A}">
                    <a16:rowId xmlns:a16="http://schemas.microsoft.com/office/drawing/2014/main" val="2514739358"/>
                  </a:ext>
                </a:extLst>
              </a:tr>
              <a:tr h="370840">
                <a:tc>
                  <a:txBody>
                    <a:bodyPr/>
                    <a:lstStyle/>
                    <a:p>
                      <a:pPr algn="l" fontAlgn="ctr">
                        <a:buNone/>
                      </a:pPr>
                      <a:r>
                        <a:rPr lang="en-US" sz="1600" b="0" i="0" u="none" strike="noStrike">
                          <a:solidFill>
                            <a:srgbClr val="000000"/>
                          </a:solidFill>
                          <a:effectLst/>
                          <a:latin typeface="Gadugi" panose="020B0502040204020203" pitchFamily="34" charset="0"/>
                        </a:rPr>
                        <a:t>10547 - Mohegan Lake</a:t>
                      </a:r>
                      <a:endParaRPr lang="en-US" sz="1600" b="0" i="0" u="none" strike="noStrike" dirty="0">
                        <a:solidFill>
                          <a:srgbClr val="000000"/>
                        </a:solidFill>
                        <a:effectLst/>
                        <a:latin typeface="Gadugi" panose="020B0502040204020203" pitchFamily="34" charset="0"/>
                      </a:endParaRPr>
                    </a:p>
                  </a:txBody>
                  <a:tcPr marL="9525" marR="9525" marT="9525" marB="0" anchor="ctr"/>
                </a:tc>
                <a:tc>
                  <a:txBody>
                    <a:bodyPr/>
                    <a:lstStyle/>
                    <a:p>
                      <a:pPr algn="ctr" fontAlgn="ctr">
                        <a:buNone/>
                      </a:pPr>
                      <a:r>
                        <a:rPr lang="en-US" sz="1600" b="0" i="0" u="none" strike="noStrike">
                          <a:solidFill>
                            <a:srgbClr val="000000"/>
                          </a:solidFill>
                          <a:effectLst/>
                          <a:latin typeface="Gadugi" panose="020B0502040204020203" pitchFamily="34" charset="0"/>
                        </a:rPr>
                        <a:t>2,787</a:t>
                      </a:r>
                    </a:p>
                  </a:txBody>
                  <a:tcPr marL="9525" marR="9525" marT="9525" marB="0" anchor="ctr"/>
                </a:tc>
                <a:tc>
                  <a:txBody>
                    <a:bodyPr/>
                    <a:lstStyle/>
                    <a:p>
                      <a:pPr algn="ctr" fontAlgn="ctr">
                        <a:buNone/>
                      </a:pPr>
                      <a:r>
                        <a:rPr lang="en-US" sz="1600" b="0" i="0" u="none" strike="noStrike">
                          <a:solidFill>
                            <a:srgbClr val="000000"/>
                          </a:solidFill>
                          <a:effectLst/>
                          <a:latin typeface="Gadugi" panose="020B0502040204020203" pitchFamily="34" charset="0"/>
                        </a:rPr>
                        <a:t>245</a:t>
                      </a:r>
                    </a:p>
                  </a:txBody>
                  <a:tcPr marL="9525" marR="9525" marT="9525" marB="0" anchor="ctr"/>
                </a:tc>
                <a:tc>
                  <a:txBody>
                    <a:bodyPr/>
                    <a:lstStyle/>
                    <a:p>
                      <a:pPr algn="ctr" fontAlgn="ctr">
                        <a:buNone/>
                      </a:pPr>
                      <a:r>
                        <a:rPr lang="en-US" sz="1600" b="0" i="0" u="none" strike="noStrike">
                          <a:solidFill>
                            <a:srgbClr val="000000"/>
                          </a:solidFill>
                          <a:effectLst/>
                          <a:latin typeface="Gadugi" panose="020B0502040204020203" pitchFamily="34" charset="0"/>
                        </a:rPr>
                        <a:t>627</a:t>
                      </a:r>
                    </a:p>
                  </a:txBody>
                  <a:tcPr marL="9525" marR="9525" marT="9525" marB="0" anchor="ctr"/>
                </a:tc>
                <a:tc>
                  <a:txBody>
                    <a:bodyPr/>
                    <a:lstStyle/>
                    <a:p>
                      <a:pPr algn="ctr" fontAlgn="ctr">
                        <a:buNone/>
                      </a:pPr>
                      <a:r>
                        <a:rPr lang="en-US" sz="1600" b="0" i="0" u="none" strike="noStrike">
                          <a:solidFill>
                            <a:srgbClr val="000000"/>
                          </a:solidFill>
                          <a:effectLst/>
                          <a:latin typeface="Gadugi" panose="020B0502040204020203" pitchFamily="34" charset="0"/>
                        </a:rPr>
                        <a:t>1,915</a:t>
                      </a:r>
                    </a:p>
                  </a:txBody>
                  <a:tcPr marL="9525" marR="9525" marT="9525" marB="0" anchor="ctr"/>
                </a:tc>
                <a:tc>
                  <a:txBody>
                    <a:bodyPr/>
                    <a:lstStyle/>
                    <a:p>
                      <a:pPr algn="ctr" fontAlgn="ctr">
                        <a:buNone/>
                      </a:pPr>
                      <a:r>
                        <a:rPr lang="en-US" sz="1600" b="0" i="0" u="none" strike="noStrike">
                          <a:solidFill>
                            <a:srgbClr val="000000"/>
                          </a:solidFill>
                          <a:effectLst/>
                          <a:latin typeface="Gadugi" panose="020B0502040204020203" pitchFamily="34" charset="0"/>
                        </a:rPr>
                        <a:t>31%</a:t>
                      </a:r>
                      <a:endParaRPr lang="en-US" sz="1600" b="0" i="0" u="none" strike="noStrike" dirty="0">
                        <a:solidFill>
                          <a:srgbClr val="000000"/>
                        </a:solidFill>
                        <a:effectLst/>
                        <a:latin typeface="Gadugi" panose="020B0502040204020203" pitchFamily="34" charset="0"/>
                      </a:endParaRPr>
                    </a:p>
                  </a:txBody>
                  <a:tcPr marL="9525" marR="9525" marT="9525" marB="0" anchor="ctr"/>
                </a:tc>
                <a:extLst>
                  <a:ext uri="{0D108BD9-81ED-4DB2-BD59-A6C34878D82A}">
                    <a16:rowId xmlns:a16="http://schemas.microsoft.com/office/drawing/2014/main" val="2198236746"/>
                  </a:ext>
                </a:extLst>
              </a:tr>
              <a:tr h="370840">
                <a:tc>
                  <a:txBody>
                    <a:bodyPr/>
                    <a:lstStyle/>
                    <a:p>
                      <a:pPr algn="l" fontAlgn="ctr">
                        <a:buNone/>
                      </a:pPr>
                      <a:r>
                        <a:rPr lang="en-US" sz="1600" b="0" i="0" u="none" strike="noStrike">
                          <a:solidFill>
                            <a:srgbClr val="000000"/>
                          </a:solidFill>
                          <a:effectLst/>
                          <a:latin typeface="Gadugi" panose="020B0502040204020203" pitchFamily="34" charset="0"/>
                        </a:rPr>
                        <a:t>10588 - Shrub Oak</a:t>
                      </a:r>
                      <a:endParaRPr lang="en-US" sz="1600" b="0" i="0" u="none" strike="noStrike" dirty="0">
                        <a:solidFill>
                          <a:srgbClr val="000000"/>
                        </a:solidFill>
                        <a:effectLst/>
                        <a:latin typeface="Gadugi" panose="020B0502040204020203" pitchFamily="34" charset="0"/>
                      </a:endParaRPr>
                    </a:p>
                  </a:txBody>
                  <a:tcPr marL="9525" marR="9525" marT="9525" marB="0" anchor="ctr"/>
                </a:tc>
                <a:tc>
                  <a:txBody>
                    <a:bodyPr/>
                    <a:lstStyle/>
                    <a:p>
                      <a:pPr algn="ctr" fontAlgn="ctr">
                        <a:buNone/>
                      </a:pPr>
                      <a:r>
                        <a:rPr lang="en-US" sz="1600" b="0" i="0" u="none" strike="noStrike">
                          <a:solidFill>
                            <a:srgbClr val="000000"/>
                          </a:solidFill>
                          <a:effectLst/>
                          <a:latin typeface="Gadugi" panose="020B0502040204020203" pitchFamily="34" charset="0"/>
                        </a:rPr>
                        <a:t>1,108</a:t>
                      </a:r>
                    </a:p>
                  </a:txBody>
                  <a:tcPr marL="9525" marR="9525" marT="9525" marB="0" anchor="ctr"/>
                </a:tc>
                <a:tc>
                  <a:txBody>
                    <a:bodyPr/>
                    <a:lstStyle/>
                    <a:p>
                      <a:pPr algn="ctr" fontAlgn="ctr">
                        <a:buNone/>
                      </a:pPr>
                      <a:r>
                        <a:rPr lang="en-US" sz="1600" b="0" i="0" u="none" strike="noStrike">
                          <a:solidFill>
                            <a:srgbClr val="000000"/>
                          </a:solidFill>
                          <a:effectLst/>
                          <a:latin typeface="Gadugi" panose="020B0502040204020203" pitchFamily="34" charset="0"/>
                        </a:rPr>
                        <a:t>20</a:t>
                      </a:r>
                    </a:p>
                  </a:txBody>
                  <a:tcPr marL="9525" marR="9525" marT="9525" marB="0" anchor="ctr"/>
                </a:tc>
                <a:tc>
                  <a:txBody>
                    <a:bodyPr/>
                    <a:lstStyle/>
                    <a:p>
                      <a:pPr algn="ctr" fontAlgn="ctr">
                        <a:buNone/>
                      </a:pPr>
                      <a:r>
                        <a:rPr lang="en-US" sz="1600" b="0" i="0" u="none" strike="noStrike">
                          <a:solidFill>
                            <a:srgbClr val="000000"/>
                          </a:solidFill>
                          <a:effectLst/>
                          <a:latin typeface="Gadugi" panose="020B0502040204020203" pitchFamily="34" charset="0"/>
                        </a:rPr>
                        <a:t>227</a:t>
                      </a:r>
                    </a:p>
                  </a:txBody>
                  <a:tcPr marL="9525" marR="9525" marT="9525" marB="0" anchor="ctr"/>
                </a:tc>
                <a:tc>
                  <a:txBody>
                    <a:bodyPr/>
                    <a:lstStyle/>
                    <a:p>
                      <a:pPr algn="ctr" fontAlgn="ctr">
                        <a:buNone/>
                      </a:pPr>
                      <a:r>
                        <a:rPr lang="en-US" sz="1600" b="0" i="0" u="none" strike="noStrike">
                          <a:solidFill>
                            <a:srgbClr val="000000"/>
                          </a:solidFill>
                          <a:effectLst/>
                          <a:latin typeface="Gadugi" panose="020B0502040204020203" pitchFamily="34" charset="0"/>
                        </a:rPr>
                        <a:t>861</a:t>
                      </a:r>
                    </a:p>
                  </a:txBody>
                  <a:tcPr marL="9525" marR="9525" marT="9525" marB="0" anchor="ctr"/>
                </a:tc>
                <a:tc>
                  <a:txBody>
                    <a:bodyPr/>
                    <a:lstStyle/>
                    <a:p>
                      <a:pPr algn="ctr" fontAlgn="ctr">
                        <a:buNone/>
                      </a:pPr>
                      <a:r>
                        <a:rPr lang="en-US" sz="1600" b="0" i="0" u="none" strike="noStrike">
                          <a:solidFill>
                            <a:srgbClr val="000000"/>
                          </a:solidFill>
                          <a:effectLst/>
                          <a:latin typeface="Gadugi" panose="020B0502040204020203" pitchFamily="34" charset="0"/>
                        </a:rPr>
                        <a:t>22%</a:t>
                      </a:r>
                    </a:p>
                  </a:txBody>
                  <a:tcPr marL="9525" marR="9525" marT="9525" marB="0" anchor="ctr"/>
                </a:tc>
                <a:extLst>
                  <a:ext uri="{0D108BD9-81ED-4DB2-BD59-A6C34878D82A}">
                    <a16:rowId xmlns:a16="http://schemas.microsoft.com/office/drawing/2014/main" val="133390431"/>
                  </a:ext>
                </a:extLst>
              </a:tr>
              <a:tr h="370840">
                <a:tc>
                  <a:txBody>
                    <a:bodyPr/>
                    <a:lstStyle/>
                    <a:p>
                      <a:pPr algn="l" fontAlgn="ctr">
                        <a:buNone/>
                      </a:pPr>
                      <a:r>
                        <a:rPr lang="en-US" sz="1600" b="0" i="0" u="none" strike="noStrike">
                          <a:solidFill>
                            <a:srgbClr val="000000"/>
                          </a:solidFill>
                          <a:effectLst/>
                          <a:latin typeface="Gadugi" panose="020B0502040204020203" pitchFamily="34" charset="0"/>
                        </a:rPr>
                        <a:t>10598 - Yorktown Heights</a:t>
                      </a:r>
                    </a:p>
                  </a:txBody>
                  <a:tcPr marL="9525" marR="9525" marT="9525" marB="0" anchor="ctr"/>
                </a:tc>
                <a:tc>
                  <a:txBody>
                    <a:bodyPr/>
                    <a:lstStyle/>
                    <a:p>
                      <a:pPr algn="ctr" fontAlgn="ctr">
                        <a:buNone/>
                      </a:pPr>
                      <a:r>
                        <a:rPr lang="en-US" sz="1600" b="0" i="0" u="none" strike="noStrike">
                          <a:solidFill>
                            <a:srgbClr val="000000"/>
                          </a:solidFill>
                          <a:effectLst/>
                          <a:latin typeface="Gadugi" panose="020B0502040204020203" pitchFamily="34" charset="0"/>
                        </a:rPr>
                        <a:t>10,299</a:t>
                      </a:r>
                    </a:p>
                  </a:txBody>
                  <a:tcPr marL="9525" marR="9525" marT="9525" marB="0" anchor="ctr"/>
                </a:tc>
                <a:tc>
                  <a:txBody>
                    <a:bodyPr/>
                    <a:lstStyle/>
                    <a:p>
                      <a:pPr algn="ctr" fontAlgn="ctr">
                        <a:buNone/>
                      </a:pPr>
                      <a:r>
                        <a:rPr lang="en-US" sz="1600" b="0" i="0" u="none" strike="noStrike">
                          <a:solidFill>
                            <a:srgbClr val="000000"/>
                          </a:solidFill>
                          <a:effectLst/>
                          <a:latin typeface="Gadugi" panose="020B0502040204020203" pitchFamily="34" charset="0"/>
                        </a:rPr>
                        <a:t>425</a:t>
                      </a:r>
                    </a:p>
                  </a:txBody>
                  <a:tcPr marL="9525" marR="9525" marT="9525" marB="0" anchor="ctr"/>
                </a:tc>
                <a:tc>
                  <a:txBody>
                    <a:bodyPr/>
                    <a:lstStyle/>
                    <a:p>
                      <a:pPr algn="ctr" fontAlgn="ctr">
                        <a:buNone/>
                      </a:pPr>
                      <a:r>
                        <a:rPr lang="en-US" sz="1600" b="0" i="0" u="none" strike="noStrike">
                          <a:solidFill>
                            <a:srgbClr val="000000"/>
                          </a:solidFill>
                          <a:effectLst/>
                          <a:latin typeface="Gadugi" panose="020B0502040204020203" pitchFamily="34" charset="0"/>
                        </a:rPr>
                        <a:t>2,116</a:t>
                      </a:r>
                    </a:p>
                  </a:txBody>
                  <a:tcPr marL="9525" marR="9525" marT="9525" marB="0" anchor="ctr"/>
                </a:tc>
                <a:tc>
                  <a:txBody>
                    <a:bodyPr/>
                    <a:lstStyle/>
                    <a:p>
                      <a:pPr algn="ctr" fontAlgn="ctr">
                        <a:buNone/>
                      </a:pPr>
                      <a:r>
                        <a:rPr lang="en-US" sz="1600" b="0" i="0" u="none" strike="noStrike">
                          <a:solidFill>
                            <a:srgbClr val="000000"/>
                          </a:solidFill>
                          <a:effectLst/>
                          <a:latin typeface="Gadugi" panose="020B0502040204020203" pitchFamily="34" charset="0"/>
                        </a:rPr>
                        <a:t>7,758</a:t>
                      </a:r>
                    </a:p>
                  </a:txBody>
                  <a:tcPr marL="9525" marR="9525" marT="9525" marB="0" anchor="ctr"/>
                </a:tc>
                <a:tc>
                  <a:txBody>
                    <a:bodyPr/>
                    <a:lstStyle/>
                    <a:p>
                      <a:pPr algn="ctr" fontAlgn="ctr">
                        <a:buNone/>
                      </a:pPr>
                      <a:r>
                        <a:rPr lang="en-US" sz="1600" b="0" i="0" u="none" strike="noStrike">
                          <a:solidFill>
                            <a:srgbClr val="000000"/>
                          </a:solidFill>
                          <a:effectLst/>
                          <a:latin typeface="Gadugi" panose="020B0502040204020203" pitchFamily="34" charset="0"/>
                        </a:rPr>
                        <a:t>25%</a:t>
                      </a:r>
                      <a:endParaRPr lang="en-US" sz="1600" b="0" i="0" u="none" strike="noStrike" dirty="0">
                        <a:solidFill>
                          <a:srgbClr val="000000"/>
                        </a:solidFill>
                        <a:effectLst/>
                        <a:latin typeface="Gadugi" panose="020B0502040204020203" pitchFamily="34" charset="0"/>
                      </a:endParaRPr>
                    </a:p>
                  </a:txBody>
                  <a:tcPr marL="9525" marR="9525" marT="9525" marB="0" anchor="ctr"/>
                </a:tc>
                <a:extLst>
                  <a:ext uri="{0D108BD9-81ED-4DB2-BD59-A6C34878D82A}">
                    <a16:rowId xmlns:a16="http://schemas.microsoft.com/office/drawing/2014/main" val="2404371399"/>
                  </a:ext>
                </a:extLst>
              </a:tr>
              <a:tr h="370840">
                <a:tc>
                  <a:txBody>
                    <a:bodyPr/>
                    <a:lstStyle/>
                    <a:p>
                      <a:pPr algn="l" fontAlgn="ctr">
                        <a:buNone/>
                      </a:pPr>
                      <a:r>
                        <a:rPr lang="en-US" sz="1600" b="1" i="0" u="none" strike="noStrike" dirty="0">
                          <a:solidFill>
                            <a:srgbClr val="000000"/>
                          </a:solidFill>
                          <a:effectLst/>
                          <a:latin typeface="Gadugi" panose="020B0502040204020203" pitchFamily="34" charset="0"/>
                        </a:rPr>
                        <a:t>Total</a:t>
                      </a:r>
                    </a:p>
                  </a:txBody>
                  <a:tcPr marL="9525" marR="9525" marT="9525" marB="0" anchor="ctr"/>
                </a:tc>
                <a:tc>
                  <a:txBody>
                    <a:bodyPr/>
                    <a:lstStyle/>
                    <a:p>
                      <a:pPr algn="ctr" fontAlgn="ctr">
                        <a:buNone/>
                      </a:pPr>
                      <a:r>
                        <a:rPr lang="en-US" sz="1600" b="1" i="0" u="none" strike="noStrike">
                          <a:solidFill>
                            <a:srgbClr val="000000"/>
                          </a:solidFill>
                          <a:effectLst/>
                          <a:latin typeface="Gadugi" panose="020B0502040204020203" pitchFamily="34" charset="0"/>
                        </a:rPr>
                        <a:t>14,555</a:t>
                      </a:r>
                      <a:endParaRPr lang="en-US" sz="1600" b="1" i="0" u="none" strike="noStrike" dirty="0">
                        <a:solidFill>
                          <a:srgbClr val="000000"/>
                        </a:solidFill>
                        <a:effectLst/>
                        <a:latin typeface="Gadugi" panose="020B0502040204020203" pitchFamily="34" charset="0"/>
                      </a:endParaRPr>
                    </a:p>
                  </a:txBody>
                  <a:tcPr marL="9525" marR="9525" marT="9525" marB="0" anchor="ctr"/>
                </a:tc>
                <a:tc>
                  <a:txBody>
                    <a:bodyPr/>
                    <a:lstStyle/>
                    <a:p>
                      <a:pPr algn="ctr" fontAlgn="ctr">
                        <a:buNone/>
                      </a:pPr>
                      <a:r>
                        <a:rPr lang="en-US" sz="1600" b="1" i="0" u="none" strike="noStrike">
                          <a:solidFill>
                            <a:srgbClr val="000000"/>
                          </a:solidFill>
                          <a:effectLst/>
                          <a:latin typeface="Gadugi" panose="020B0502040204020203" pitchFamily="34" charset="0"/>
                        </a:rPr>
                        <a:t>736</a:t>
                      </a:r>
                      <a:endParaRPr lang="en-US" sz="1600" b="1" i="0" u="none" strike="noStrike" dirty="0">
                        <a:solidFill>
                          <a:srgbClr val="000000"/>
                        </a:solidFill>
                        <a:effectLst/>
                        <a:latin typeface="Gadugi" panose="020B0502040204020203" pitchFamily="34" charset="0"/>
                      </a:endParaRPr>
                    </a:p>
                  </a:txBody>
                  <a:tcPr marL="9525" marR="9525" marT="9525" marB="0" anchor="ctr"/>
                </a:tc>
                <a:tc>
                  <a:txBody>
                    <a:bodyPr/>
                    <a:lstStyle/>
                    <a:p>
                      <a:pPr algn="ctr" fontAlgn="ctr">
                        <a:buNone/>
                      </a:pPr>
                      <a:r>
                        <a:rPr lang="en-US" sz="1600" b="1" i="0" u="none" strike="noStrike">
                          <a:solidFill>
                            <a:srgbClr val="000000"/>
                          </a:solidFill>
                          <a:effectLst/>
                          <a:latin typeface="Gadugi" panose="020B0502040204020203" pitchFamily="34" charset="0"/>
                        </a:rPr>
                        <a:t>3,115</a:t>
                      </a:r>
                      <a:endParaRPr lang="en-US" sz="1600" b="1" i="0" u="none" strike="noStrike" dirty="0">
                        <a:solidFill>
                          <a:srgbClr val="000000"/>
                        </a:solidFill>
                        <a:effectLst/>
                        <a:latin typeface="Gadugi" panose="020B0502040204020203" pitchFamily="34" charset="0"/>
                      </a:endParaRPr>
                    </a:p>
                  </a:txBody>
                  <a:tcPr marL="9525" marR="9525" marT="9525" marB="0" anchor="ctr"/>
                </a:tc>
                <a:tc>
                  <a:txBody>
                    <a:bodyPr/>
                    <a:lstStyle/>
                    <a:p>
                      <a:pPr algn="ctr" fontAlgn="ctr">
                        <a:buNone/>
                      </a:pPr>
                      <a:r>
                        <a:rPr lang="en-US" sz="1600" b="1" i="0" u="none" strike="noStrike">
                          <a:solidFill>
                            <a:srgbClr val="000000"/>
                          </a:solidFill>
                          <a:effectLst/>
                          <a:latin typeface="Gadugi" panose="020B0502040204020203" pitchFamily="34" charset="0"/>
                        </a:rPr>
                        <a:t>10,704</a:t>
                      </a:r>
                      <a:endParaRPr lang="en-US" sz="1600" b="1" i="0" u="none" strike="noStrike" dirty="0">
                        <a:solidFill>
                          <a:srgbClr val="000000"/>
                        </a:solidFill>
                        <a:effectLst/>
                        <a:latin typeface="Gadugi" panose="020B0502040204020203" pitchFamily="34" charset="0"/>
                      </a:endParaRPr>
                    </a:p>
                  </a:txBody>
                  <a:tcPr marL="9525" marR="9525" marT="9525" marB="0" anchor="ctr"/>
                </a:tc>
                <a:tc>
                  <a:txBody>
                    <a:bodyPr/>
                    <a:lstStyle/>
                    <a:p>
                      <a:pPr algn="ctr" fontAlgn="ctr">
                        <a:buNone/>
                      </a:pPr>
                      <a:r>
                        <a:rPr lang="en-US" sz="1600" b="1" i="0" u="none" strike="noStrike" dirty="0">
                          <a:solidFill>
                            <a:srgbClr val="000000"/>
                          </a:solidFill>
                          <a:effectLst/>
                          <a:latin typeface="Gadugi" panose="020B0502040204020203" pitchFamily="34" charset="0"/>
                        </a:rPr>
                        <a:t>26.5%</a:t>
                      </a:r>
                    </a:p>
                  </a:txBody>
                  <a:tcPr marL="9525" marR="9525" marT="9525" marB="0" anchor="ctr"/>
                </a:tc>
                <a:extLst>
                  <a:ext uri="{0D108BD9-81ED-4DB2-BD59-A6C34878D82A}">
                    <a16:rowId xmlns:a16="http://schemas.microsoft.com/office/drawing/2014/main" val="361416592"/>
                  </a:ext>
                </a:extLst>
              </a:tr>
            </a:tbl>
          </a:graphicData>
        </a:graphic>
      </p:graphicFrame>
      <p:sp>
        <p:nvSpPr>
          <p:cNvPr id="7" name="TextBox 6">
            <a:extLst>
              <a:ext uri="{FF2B5EF4-FFF2-40B4-BE49-F238E27FC236}">
                <a16:creationId xmlns:a16="http://schemas.microsoft.com/office/drawing/2014/main" id="{D03B8720-6808-B8E0-147D-A6318F13D139}"/>
              </a:ext>
            </a:extLst>
          </p:cNvPr>
          <p:cNvSpPr txBox="1"/>
          <p:nvPr/>
        </p:nvSpPr>
        <p:spPr>
          <a:xfrm>
            <a:off x="542924" y="4610100"/>
            <a:ext cx="11134728" cy="923330"/>
          </a:xfrm>
          <a:prstGeom prst="rect">
            <a:avLst/>
          </a:prstGeom>
          <a:noFill/>
        </p:spPr>
        <p:txBody>
          <a:bodyPr wrap="square" rtlCol="0">
            <a:spAutoFit/>
          </a:bodyPr>
          <a:lstStyle/>
          <a:p>
            <a:r>
              <a:rPr lang="en-US" dirty="0"/>
              <a:t>ALICE Households live paycheck to paycheck, struggling as wages fail to keep pace with the rising cost of household essentials (housing, childcare, food, transportation, health care and a basic smartphone plan). Households below the ALICE Threshold can’t afford the essentials.  </a:t>
            </a:r>
          </a:p>
        </p:txBody>
      </p:sp>
      <p:sp>
        <p:nvSpPr>
          <p:cNvPr id="8" name="Rectangle 7" descr="House">
            <a:extLst>
              <a:ext uri="{FF2B5EF4-FFF2-40B4-BE49-F238E27FC236}">
                <a16:creationId xmlns:a16="http://schemas.microsoft.com/office/drawing/2014/main" id="{FF88C832-ACEC-DA9A-CACE-A19552121978}"/>
              </a:ext>
            </a:extLst>
          </p:cNvPr>
          <p:cNvSpPr/>
          <p:nvPr/>
        </p:nvSpPr>
        <p:spPr>
          <a:xfrm>
            <a:off x="5515711" y="5533430"/>
            <a:ext cx="1160578" cy="1160578"/>
          </a:xfrm>
          <a:prstGeom prst="rect">
            <a:avLst/>
          </a:prstGeom>
          <a:blipFill>
            <a:blip>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a:lstStyle/>
          <a:p>
            <a:endParaRPr lang="en-US"/>
          </a:p>
        </p:txBody>
      </p:sp>
      <p:sp>
        <p:nvSpPr>
          <p:cNvPr id="3" name="TextBox 2">
            <a:extLst>
              <a:ext uri="{FF2B5EF4-FFF2-40B4-BE49-F238E27FC236}">
                <a16:creationId xmlns:a16="http://schemas.microsoft.com/office/drawing/2014/main" id="{FF8A93FD-7D30-B789-E5AC-C95A3399E147}"/>
              </a:ext>
            </a:extLst>
          </p:cNvPr>
          <p:cNvSpPr txBox="1"/>
          <p:nvPr/>
        </p:nvSpPr>
        <p:spPr>
          <a:xfrm>
            <a:off x="9001125" y="6048375"/>
            <a:ext cx="2401683" cy="369332"/>
          </a:xfrm>
          <a:prstGeom prst="rect">
            <a:avLst/>
          </a:prstGeom>
          <a:noFill/>
        </p:spPr>
        <p:txBody>
          <a:bodyPr wrap="none" rtlCol="0">
            <a:spAutoFit/>
          </a:bodyPr>
          <a:lstStyle/>
          <a:p>
            <a:r>
              <a:rPr lang="en-US" i="1" dirty="0"/>
              <a:t>Data as of March 2026</a:t>
            </a:r>
          </a:p>
        </p:txBody>
      </p:sp>
    </p:spTree>
    <p:extLst>
      <p:ext uri="{BB962C8B-B14F-4D97-AF65-F5344CB8AC3E}">
        <p14:creationId xmlns:p14="http://schemas.microsoft.com/office/powerpoint/2010/main" val="13185155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DD61BF3-FA1A-2F5E-B55C-3399DAF782C0}"/>
            </a:ext>
          </a:extLst>
        </p:cNvPr>
        <p:cNvGrpSpPr/>
        <p:nvPr/>
      </p:nvGrpSpPr>
      <p:grpSpPr>
        <a:xfrm>
          <a:off x="0" y="0"/>
          <a:ext cx="0" cy="0"/>
          <a:chOff x="0" y="0"/>
          <a:chExt cx="0" cy="0"/>
        </a:xfrm>
      </p:grpSpPr>
      <p:sp>
        <p:nvSpPr>
          <p:cNvPr id="14" name="Slide Background">
            <a:extLst>
              <a:ext uri="{FF2B5EF4-FFF2-40B4-BE49-F238E27FC236}">
                <a16:creationId xmlns:a16="http://schemas.microsoft.com/office/drawing/2014/main" id="{AA857166-A416-4C5E-8AA9-5D5D1E13D1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 y="0"/>
            <a:ext cx="12191999"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useBgFill="1">
        <p:nvSpPr>
          <p:cNvPr id="16" name="Rectangle 15">
            <a:extLst>
              <a:ext uri="{FF2B5EF4-FFF2-40B4-BE49-F238E27FC236}">
                <a16:creationId xmlns:a16="http://schemas.microsoft.com/office/drawing/2014/main" id="{13A48C6C-3CC4-4EE5-A773-EC1EB7F59C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0" y="0"/>
            <a:ext cx="4617491" cy="6858000"/>
          </a:xfrm>
          <a:prstGeom prst="rect">
            <a:avLst/>
          </a:prstGeom>
          <a:ln>
            <a:noFill/>
          </a:ln>
          <a:effectLst>
            <a:outerShdw blurRad="203200" dist="88900" dir="21540000" sx="94000" sy="94000" algn="t" rotWithShape="0">
              <a:srgbClr val="000000">
                <a:alpha val="2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8" name="Rectangle 17">
            <a:extLst>
              <a:ext uri="{FF2B5EF4-FFF2-40B4-BE49-F238E27FC236}">
                <a16:creationId xmlns:a16="http://schemas.microsoft.com/office/drawing/2014/main" id="{F489C2E0-4895-4B72-85EA-7EE9FAFFDC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0" y="-1"/>
            <a:ext cx="4617491" cy="5136739"/>
          </a:xfrm>
          <a:prstGeom prst="rect">
            <a:avLst/>
          </a:prstGeom>
          <a:ln>
            <a:noFill/>
          </a:ln>
          <a:effectLst>
            <a:outerShdw blurRad="177800" dist="101600" dir="5400000" sx="97000" sy="97000" algn="t" rotWithShape="0">
              <a:prstClr val="black">
                <a:alpha val="2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FB0F9E63-5D9B-ACE0-B400-27AB29DA06E1}"/>
              </a:ext>
            </a:extLst>
          </p:cNvPr>
          <p:cNvSpPr>
            <a:spLocks noGrp="1"/>
          </p:cNvSpPr>
          <p:nvPr>
            <p:ph type="title"/>
          </p:nvPr>
        </p:nvSpPr>
        <p:spPr>
          <a:xfrm>
            <a:off x="652887" y="617921"/>
            <a:ext cx="3482041" cy="3988585"/>
          </a:xfrm>
        </p:spPr>
        <p:txBody>
          <a:bodyPr vert="horz" lIns="91440" tIns="45720" rIns="91440" bIns="45720" rtlCol="0" anchor="ctr">
            <a:normAutofit/>
          </a:bodyPr>
          <a:lstStyle/>
          <a:p>
            <a:r>
              <a:rPr lang="en-US" kern="1200">
                <a:solidFill>
                  <a:schemeClr val="tx1"/>
                </a:solidFill>
                <a:latin typeface="+mj-lt"/>
                <a:ea typeface="+mj-ea"/>
                <a:cs typeface="+mj-cs"/>
              </a:rPr>
              <a:t>Questions?  </a:t>
            </a:r>
          </a:p>
        </p:txBody>
      </p:sp>
      <p:pic>
        <p:nvPicPr>
          <p:cNvPr id="7" name="Content Placeholder 6" descr="Figures of houses in different position and sizes">
            <a:extLst>
              <a:ext uri="{FF2B5EF4-FFF2-40B4-BE49-F238E27FC236}">
                <a16:creationId xmlns:a16="http://schemas.microsoft.com/office/drawing/2014/main" id="{A2080451-4A14-C63F-530B-081FE159820E}"/>
              </a:ext>
            </a:extLst>
          </p:cNvPr>
          <p:cNvPicPr>
            <a:picLocks noGrp="1" noChangeAspect="1"/>
          </p:cNvPicPr>
          <p:nvPr>
            <p:ph idx="1"/>
          </p:nvPr>
        </p:nvPicPr>
        <p:blipFill>
          <a:blip r:embed="rId3"/>
          <a:srcRect l="19412" r="36905" b="-1"/>
          <a:stretch>
            <a:fillRect/>
          </a:stretch>
        </p:blipFill>
        <p:spPr>
          <a:xfrm>
            <a:off x="6186370" y="617921"/>
            <a:ext cx="4435507" cy="5711599"/>
          </a:xfrm>
          <a:prstGeom prst="rect">
            <a:avLst/>
          </a:prstGeom>
        </p:spPr>
      </p:pic>
    </p:spTree>
    <p:extLst>
      <p:ext uri="{BB962C8B-B14F-4D97-AF65-F5344CB8AC3E}">
        <p14:creationId xmlns:p14="http://schemas.microsoft.com/office/powerpoint/2010/main" val="10368293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1" name="Picture 20">
            <a:extLst>
              <a:ext uri="{FF2B5EF4-FFF2-40B4-BE49-F238E27FC236}">
                <a16:creationId xmlns:a16="http://schemas.microsoft.com/office/drawing/2014/main" id="{55F96BE2-18D7-4FD0-7C77-D04B74578502}"/>
              </a:ext>
            </a:extLst>
          </p:cNvPr>
          <p:cNvPicPr>
            <a:picLocks noChangeAspect="1"/>
          </p:cNvPicPr>
          <p:nvPr/>
        </p:nvPicPr>
        <p:blipFill>
          <a:blip r:embed="rId3">
            <a:duotone>
              <a:schemeClr val="bg2">
                <a:shade val="45000"/>
                <a:satMod val="135000"/>
              </a:schemeClr>
              <a:prstClr val="white"/>
            </a:duotone>
          </a:blip>
          <a:srcRect t="12256" b="3157"/>
          <a:stretch>
            <a:fillRect/>
          </a:stretch>
        </p:blipFill>
        <p:spPr>
          <a:xfrm>
            <a:off x="20" y="10"/>
            <a:ext cx="12191980" cy="6857990"/>
          </a:xfrm>
          <a:prstGeom prst="rect">
            <a:avLst/>
          </a:prstGeom>
        </p:spPr>
      </p:pic>
      <p:sp>
        <p:nvSpPr>
          <p:cNvPr id="22" name="Rectangle 21">
            <a:extLst>
              <a:ext uri="{FF2B5EF4-FFF2-40B4-BE49-F238E27FC236}">
                <a16:creationId xmlns:a16="http://schemas.microsoft.com/office/drawing/2014/main" id="{B50AB553-2A96-4A92-96F2-93548E096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10000">
                <a:schemeClr val="bg2">
                  <a:alpha val="68000"/>
                </a:schemeClr>
              </a:gs>
              <a:gs pos="85000">
                <a:schemeClr val="bg2">
                  <a:alpha val="97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7841417-ED9C-7F06-F0F8-CB2C6C43DC7F}"/>
              </a:ext>
            </a:extLst>
          </p:cNvPr>
          <p:cNvSpPr>
            <a:spLocks noGrp="1"/>
          </p:cNvSpPr>
          <p:nvPr>
            <p:ph type="title"/>
          </p:nvPr>
        </p:nvSpPr>
        <p:spPr>
          <a:xfrm>
            <a:off x="487680" y="365125"/>
            <a:ext cx="11399520" cy="579755"/>
          </a:xfrm>
        </p:spPr>
        <p:txBody>
          <a:bodyPr>
            <a:normAutofit fontScale="90000"/>
          </a:bodyPr>
          <a:lstStyle/>
          <a:p>
            <a:r>
              <a:rPr lang="en-US" sz="3600" dirty="0"/>
              <a:t>§ </a:t>
            </a:r>
            <a:r>
              <a:rPr lang="en-US" sz="3600" b="1" dirty="0"/>
              <a:t>102-1. Findings; policy.  </a:t>
            </a:r>
            <a:r>
              <a:rPr lang="en-US" sz="3600" dirty="0"/>
              <a:t>The Yorktown Town Board finds that:</a:t>
            </a:r>
          </a:p>
        </p:txBody>
      </p:sp>
      <p:graphicFrame>
        <p:nvGraphicFramePr>
          <p:cNvPr id="23" name="Content Placeholder 2">
            <a:extLst>
              <a:ext uri="{FF2B5EF4-FFF2-40B4-BE49-F238E27FC236}">
                <a16:creationId xmlns:a16="http://schemas.microsoft.com/office/drawing/2014/main" id="{D37EF720-D61B-B2BF-F3DC-80D7A6D33B3D}"/>
              </a:ext>
            </a:extLst>
          </p:cNvPr>
          <p:cNvGraphicFramePr>
            <a:graphicFrameLocks noGrp="1"/>
          </p:cNvGraphicFramePr>
          <p:nvPr>
            <p:ph idx="1"/>
            <p:extLst>
              <p:ext uri="{D42A27DB-BD31-4B8C-83A1-F6EECF244321}">
                <p14:modId xmlns:p14="http://schemas.microsoft.com/office/powerpoint/2010/main" val="3668814967"/>
              </p:ext>
            </p:extLst>
          </p:nvPr>
        </p:nvGraphicFramePr>
        <p:xfrm>
          <a:off x="304800" y="843280"/>
          <a:ext cx="11582400" cy="585216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40480783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A1A16E-C91B-90CF-40E8-2F89CC10498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30EC878-AB93-C03F-8B6D-BD0B5B2A2917}"/>
              </a:ext>
            </a:extLst>
          </p:cNvPr>
          <p:cNvSpPr>
            <a:spLocks noGrp="1"/>
          </p:cNvSpPr>
          <p:nvPr>
            <p:ph type="title"/>
          </p:nvPr>
        </p:nvSpPr>
        <p:spPr>
          <a:xfrm>
            <a:off x="571499" y="365126"/>
            <a:ext cx="11115675" cy="530224"/>
          </a:xfrm>
        </p:spPr>
        <p:txBody>
          <a:bodyPr>
            <a:noAutofit/>
          </a:bodyPr>
          <a:lstStyle/>
          <a:p>
            <a:r>
              <a:rPr lang="en-US" sz="3200" dirty="0"/>
              <a:t>§ </a:t>
            </a:r>
            <a:r>
              <a:rPr lang="en-US" sz="3200" b="1" dirty="0"/>
              <a:t>102-2. Applicability.</a:t>
            </a:r>
            <a:endParaRPr lang="en-US" sz="3200" dirty="0"/>
          </a:p>
        </p:txBody>
      </p:sp>
      <p:sp>
        <p:nvSpPr>
          <p:cNvPr id="3" name="Content Placeholder 2">
            <a:extLst>
              <a:ext uri="{FF2B5EF4-FFF2-40B4-BE49-F238E27FC236}">
                <a16:creationId xmlns:a16="http://schemas.microsoft.com/office/drawing/2014/main" id="{C11339D1-B44A-37A0-E6E8-DB41653AF5CE}"/>
              </a:ext>
            </a:extLst>
          </p:cNvPr>
          <p:cNvSpPr>
            <a:spLocks noGrp="1"/>
          </p:cNvSpPr>
          <p:nvPr>
            <p:ph idx="1"/>
          </p:nvPr>
        </p:nvSpPr>
        <p:spPr>
          <a:xfrm>
            <a:off x="571499" y="1152526"/>
            <a:ext cx="11115675" cy="5340348"/>
          </a:xfrm>
        </p:spPr>
        <p:txBody>
          <a:bodyPr>
            <a:noAutofit/>
          </a:bodyPr>
          <a:lstStyle/>
          <a:p>
            <a:pPr lvl="0"/>
            <a:r>
              <a:rPr lang="en-US" sz="2400" b="1" dirty="0"/>
              <a:t>applies to all zones allowing residential uses</a:t>
            </a:r>
            <a:r>
              <a:rPr lang="en-US" sz="2400" dirty="0"/>
              <a:t>; also applies to developments with residential units which will require zoning changes, variances, special exceptions, site plan approval, or other discretionary approvals from the Town. </a:t>
            </a:r>
          </a:p>
          <a:p>
            <a:pPr lvl="0"/>
            <a:r>
              <a:rPr lang="en-US" sz="2400" dirty="0"/>
              <a:t>does </a:t>
            </a:r>
            <a:r>
              <a:rPr lang="en-US" sz="2400" b="1" dirty="0"/>
              <a:t>not apply </a:t>
            </a:r>
            <a:r>
              <a:rPr lang="en-US" sz="2400" dirty="0"/>
              <a:t>to any new development: </a:t>
            </a:r>
          </a:p>
          <a:p>
            <a:pPr lvl="1"/>
            <a:r>
              <a:rPr lang="en-US" sz="2000" dirty="0"/>
              <a:t>comprised of less than ten (10) units.</a:t>
            </a:r>
          </a:p>
          <a:p>
            <a:pPr lvl="1"/>
            <a:r>
              <a:rPr lang="en-US" sz="2000" dirty="0"/>
              <a:t>which has obtained all Town approvals including site plan approval prior to the effective date of this chapter.  </a:t>
            </a:r>
          </a:p>
          <a:p>
            <a:pPr lvl="1"/>
            <a:r>
              <a:rPr lang="en-US" sz="2000" dirty="0"/>
              <a:t>which already contains ten (10%) percent or more affordable housing units mandated by deed restrictions or regulatory agreements from County, State or Federal agencies.</a:t>
            </a:r>
          </a:p>
          <a:p>
            <a:r>
              <a:rPr lang="en-US" sz="2400" b="1" dirty="0"/>
              <a:t>doesn’t apply </a:t>
            </a:r>
            <a:r>
              <a:rPr lang="en-US" sz="2400" dirty="0"/>
              <a:t>to Affordable Housing Units created prior to the effective date of this chapter; </a:t>
            </a:r>
          </a:p>
          <a:p>
            <a:pPr lvl="1"/>
            <a:r>
              <a:rPr lang="en-US" sz="2000" dirty="0"/>
              <a:t>subject solely to Section 300-39 of the Town Code and the deed restrictions associated with those units.</a:t>
            </a:r>
          </a:p>
          <a:p>
            <a:pPr lvl="0"/>
            <a:endParaRPr lang="en-US" sz="2400" b="1" dirty="0"/>
          </a:p>
        </p:txBody>
      </p:sp>
      <p:sp>
        <p:nvSpPr>
          <p:cNvPr id="4" name="Rectangle 3" descr="House">
            <a:extLst>
              <a:ext uri="{FF2B5EF4-FFF2-40B4-BE49-F238E27FC236}">
                <a16:creationId xmlns:a16="http://schemas.microsoft.com/office/drawing/2014/main" id="{9FA489B7-CAAC-9A7B-7BF9-01C03F64E10B}"/>
              </a:ext>
            </a:extLst>
          </p:cNvPr>
          <p:cNvSpPr/>
          <p:nvPr/>
        </p:nvSpPr>
        <p:spPr>
          <a:xfrm>
            <a:off x="9996271" y="5332296"/>
            <a:ext cx="1160578" cy="1160578"/>
          </a:xfrm>
          <a:prstGeom prst="rect">
            <a:avLst/>
          </a:prstGeom>
          <a:blipFill>
            <a:blip>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a:lstStyle/>
          <a:p>
            <a:endParaRPr lang="en-US"/>
          </a:p>
        </p:txBody>
      </p:sp>
    </p:spTree>
    <p:extLst>
      <p:ext uri="{BB962C8B-B14F-4D97-AF65-F5344CB8AC3E}">
        <p14:creationId xmlns:p14="http://schemas.microsoft.com/office/powerpoint/2010/main" val="3270005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FBE402-DC0F-AC31-0E81-8FC1A3704AE2}"/>
              </a:ext>
            </a:extLst>
          </p:cNvPr>
          <p:cNvSpPr>
            <a:spLocks noGrp="1"/>
          </p:cNvSpPr>
          <p:nvPr>
            <p:ph type="title"/>
          </p:nvPr>
        </p:nvSpPr>
        <p:spPr>
          <a:xfrm>
            <a:off x="838200" y="365126"/>
            <a:ext cx="10515600" cy="730250"/>
          </a:xfrm>
        </p:spPr>
        <p:txBody>
          <a:bodyPr>
            <a:normAutofit/>
          </a:bodyPr>
          <a:lstStyle/>
          <a:p>
            <a:r>
              <a:rPr lang="en-US" sz="3600" dirty="0"/>
              <a:t>§ </a:t>
            </a:r>
            <a:r>
              <a:rPr lang="en-US" sz="3600" b="1" dirty="0"/>
              <a:t>102-3.  Purpose. </a:t>
            </a:r>
            <a:endParaRPr lang="en-US" sz="3600" dirty="0"/>
          </a:p>
        </p:txBody>
      </p:sp>
      <p:graphicFrame>
        <p:nvGraphicFramePr>
          <p:cNvPr id="5" name="Content Placeholder 2">
            <a:extLst>
              <a:ext uri="{FF2B5EF4-FFF2-40B4-BE49-F238E27FC236}">
                <a16:creationId xmlns:a16="http://schemas.microsoft.com/office/drawing/2014/main" id="{7C2FEBA8-C565-09D0-5D98-CD2B117F5BF4}"/>
              </a:ext>
            </a:extLst>
          </p:cNvPr>
          <p:cNvGraphicFramePr>
            <a:graphicFrameLocks noGrp="1"/>
          </p:cNvGraphicFramePr>
          <p:nvPr>
            <p:ph idx="1"/>
            <p:extLst>
              <p:ext uri="{D42A27DB-BD31-4B8C-83A1-F6EECF244321}">
                <p14:modId xmlns:p14="http://schemas.microsoft.com/office/powerpoint/2010/main" val="1313418156"/>
              </p:ext>
            </p:extLst>
          </p:nvPr>
        </p:nvGraphicFramePr>
        <p:xfrm>
          <a:off x="914400" y="1325561"/>
          <a:ext cx="10515600" cy="516731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242508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9" name="Rectangle 28">
            <a:extLst>
              <a:ext uri="{FF2B5EF4-FFF2-40B4-BE49-F238E27FC236}">
                <a16:creationId xmlns:a16="http://schemas.microsoft.com/office/drawing/2014/main" id="{6A8AAC95-3719-4BCD-B710-4160043D92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Freeform: Shape 30">
            <a:extLst>
              <a:ext uri="{FF2B5EF4-FFF2-40B4-BE49-F238E27FC236}">
                <a16:creationId xmlns:a16="http://schemas.microsoft.com/office/drawing/2014/main" id="{73A6D7BA-50E4-42FE-A0E3-FC42B7EC43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2767722"/>
            <a:ext cx="3021543" cy="1532055"/>
          </a:xfrm>
          <a:custGeom>
            <a:avLst/>
            <a:gdLst>
              <a:gd name="connsiteX0" fmla="*/ 3021543 w 3021543"/>
              <a:gd name="connsiteY0" fmla="*/ 0 h 1532055"/>
              <a:gd name="connsiteX1" fmla="*/ 2963800 w 3021543"/>
              <a:gd name="connsiteY1" fmla="*/ 7730 h 1532055"/>
              <a:gd name="connsiteX2" fmla="*/ 2793803 w 3021543"/>
              <a:gd name="connsiteY2" fmla="*/ 25704 h 1532055"/>
              <a:gd name="connsiteX3" fmla="*/ 2414348 w 3021543"/>
              <a:gd name="connsiteY3" fmla="*/ 31695 h 1532055"/>
              <a:gd name="connsiteX4" fmla="*/ 2091558 w 3021543"/>
              <a:gd name="connsiteY4" fmla="*/ 29298 h 1532055"/>
              <a:gd name="connsiteX5" fmla="*/ 1645319 w 3021543"/>
              <a:gd name="connsiteY5" fmla="*/ 30497 h 1532055"/>
              <a:gd name="connsiteX6" fmla="*/ 1243602 w 3021543"/>
              <a:gd name="connsiteY6" fmla="*/ 64048 h 1532055"/>
              <a:gd name="connsiteX7" fmla="*/ 753851 w 3021543"/>
              <a:gd name="connsiteY7" fmla="*/ 61651 h 1532055"/>
              <a:gd name="connsiteX8" fmla="*/ 465465 w 3021543"/>
              <a:gd name="connsiteY8" fmla="*/ 123960 h 1532055"/>
              <a:gd name="connsiteX9" fmla="*/ 546416 w 3021543"/>
              <a:gd name="connsiteY9" fmla="*/ 145529 h 1532055"/>
              <a:gd name="connsiteX10" fmla="*/ 689091 w 3021543"/>
              <a:gd name="connsiteY10" fmla="*/ 192260 h 1532055"/>
              <a:gd name="connsiteX11" fmla="*/ 704269 w 3021543"/>
              <a:gd name="connsiteY11" fmla="*/ 222217 h 1532055"/>
              <a:gd name="connsiteX12" fmla="*/ 683020 w 3021543"/>
              <a:gd name="connsiteY12" fmla="*/ 236595 h 1532055"/>
              <a:gd name="connsiteX13" fmla="*/ 621295 w 3021543"/>
              <a:gd name="connsiteY13" fmla="*/ 264155 h 1532055"/>
              <a:gd name="connsiteX14" fmla="*/ 848968 w 3021543"/>
              <a:gd name="connsiteY14" fmla="*/ 304896 h 1532055"/>
              <a:gd name="connsiteX15" fmla="*/ 768018 w 3021543"/>
              <a:gd name="connsiteY15" fmla="*/ 330059 h 1532055"/>
              <a:gd name="connsiteX16" fmla="*/ 684032 w 3021543"/>
              <a:gd name="connsiteY16" fmla="*/ 348032 h 1532055"/>
              <a:gd name="connsiteX17" fmla="*/ 592962 w 3021543"/>
              <a:gd name="connsiteY17" fmla="*/ 361213 h 1532055"/>
              <a:gd name="connsiteX18" fmla="*/ 509988 w 3021543"/>
              <a:gd name="connsiteY18" fmla="*/ 387575 h 1532055"/>
              <a:gd name="connsiteX19" fmla="*/ 726531 w 3021543"/>
              <a:gd name="connsiteY19" fmla="*/ 398359 h 1532055"/>
              <a:gd name="connsiteX20" fmla="*/ 614212 w 3021543"/>
              <a:gd name="connsiteY20" fmla="*/ 422324 h 1532055"/>
              <a:gd name="connsiteX21" fmla="*/ 522131 w 3021543"/>
              <a:gd name="connsiteY21" fmla="*/ 453478 h 1532055"/>
              <a:gd name="connsiteX22" fmla="*/ 457370 w 3021543"/>
              <a:gd name="connsiteY22" fmla="*/ 467857 h 1532055"/>
              <a:gd name="connsiteX23" fmla="*/ 388562 w 3021543"/>
              <a:gd name="connsiteY23" fmla="*/ 471452 h 1532055"/>
              <a:gd name="connsiteX24" fmla="*/ 372372 w 3021543"/>
              <a:gd name="connsiteY24" fmla="*/ 494218 h 1532055"/>
              <a:gd name="connsiteX25" fmla="*/ 393622 w 3021543"/>
              <a:gd name="connsiteY25" fmla="*/ 518184 h 1532055"/>
              <a:gd name="connsiteX26" fmla="*/ 426002 w 3021543"/>
              <a:gd name="connsiteY26" fmla="*/ 520580 h 1532055"/>
              <a:gd name="connsiteX27" fmla="*/ 619271 w 3021543"/>
              <a:gd name="connsiteY27" fmla="*/ 526571 h 1532055"/>
              <a:gd name="connsiteX28" fmla="*/ 0 w 3021543"/>
              <a:gd name="connsiteY28" fmla="*/ 579294 h 1532055"/>
              <a:gd name="connsiteX29" fmla="*/ 83986 w 3021543"/>
              <a:gd name="connsiteY29" fmla="*/ 611647 h 1532055"/>
              <a:gd name="connsiteX30" fmla="*/ 112319 w 3021543"/>
              <a:gd name="connsiteY30" fmla="*/ 700317 h 1532055"/>
              <a:gd name="connsiteX31" fmla="*/ 215531 w 3021543"/>
              <a:gd name="connsiteY31" fmla="*/ 750643 h 1532055"/>
              <a:gd name="connsiteX32" fmla="*/ 282315 w 3021543"/>
              <a:gd name="connsiteY32" fmla="*/ 768617 h 1532055"/>
              <a:gd name="connsiteX33" fmla="*/ 435109 w 3021543"/>
              <a:gd name="connsiteY33" fmla="*/ 794979 h 1532055"/>
              <a:gd name="connsiteX34" fmla="*/ 457370 w 3021543"/>
              <a:gd name="connsiteY34" fmla="*/ 838116 h 1532055"/>
              <a:gd name="connsiteX35" fmla="*/ 476596 w 3021543"/>
              <a:gd name="connsiteY35" fmla="*/ 886046 h 1532055"/>
              <a:gd name="connsiteX36" fmla="*/ 517071 w 3021543"/>
              <a:gd name="connsiteY36" fmla="*/ 917200 h 1532055"/>
              <a:gd name="connsiteX37" fmla="*/ 202377 w 3021543"/>
              <a:gd name="connsiteY37" fmla="*/ 912407 h 1532055"/>
              <a:gd name="connsiteX38" fmla="*/ 557546 w 3021543"/>
              <a:gd name="connsiteY38" fmla="*/ 1013060 h 1532055"/>
              <a:gd name="connsiteX39" fmla="*/ 526178 w 3021543"/>
              <a:gd name="connsiteY39" fmla="*/ 1052602 h 1532055"/>
              <a:gd name="connsiteX40" fmla="*/ 720459 w 3021543"/>
              <a:gd name="connsiteY40" fmla="*/ 1106523 h 1532055"/>
              <a:gd name="connsiteX41" fmla="*/ 616236 w 3021543"/>
              <a:gd name="connsiteY41" fmla="*/ 1112514 h 1532055"/>
              <a:gd name="connsiteX42" fmla="*/ 1222353 w 3021543"/>
              <a:gd name="connsiteY42" fmla="*/ 1337785 h 1532055"/>
              <a:gd name="connsiteX43" fmla="*/ 2087511 w 3021543"/>
              <a:gd name="connsiteY43" fmla="*/ 1500747 h 1532055"/>
              <a:gd name="connsiteX44" fmla="*/ 2425479 w 3021543"/>
              <a:gd name="connsiteY44" fmla="*/ 1531901 h 1532055"/>
              <a:gd name="connsiteX45" fmla="*/ 2809994 w 3021543"/>
              <a:gd name="connsiteY45" fmla="*/ 1522315 h 1532055"/>
              <a:gd name="connsiteX46" fmla="*/ 2953618 w 3021543"/>
              <a:gd name="connsiteY46" fmla="*/ 1512448 h 1532055"/>
              <a:gd name="connsiteX47" fmla="*/ 3021543 w 3021543"/>
              <a:gd name="connsiteY47" fmla="*/ 1502657 h 15320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3021543" h="1532055">
                <a:moveTo>
                  <a:pt x="3021543" y="0"/>
                </a:moveTo>
                <a:lnTo>
                  <a:pt x="2963800" y="7730"/>
                </a:lnTo>
                <a:cubicBezTo>
                  <a:pt x="2907134" y="14919"/>
                  <a:pt x="2850469" y="24506"/>
                  <a:pt x="2793803" y="25704"/>
                </a:cubicBezTo>
                <a:cubicBezTo>
                  <a:pt x="2667318" y="29298"/>
                  <a:pt x="2539821" y="20911"/>
                  <a:pt x="2414348" y="31695"/>
                </a:cubicBezTo>
                <a:cubicBezTo>
                  <a:pt x="2307089" y="41281"/>
                  <a:pt x="2198818" y="30497"/>
                  <a:pt x="2091558" y="29298"/>
                </a:cubicBezTo>
                <a:cubicBezTo>
                  <a:pt x="1942812" y="28100"/>
                  <a:pt x="1793053" y="19713"/>
                  <a:pt x="1645319" y="30497"/>
                </a:cubicBezTo>
                <a:cubicBezTo>
                  <a:pt x="1510738" y="38885"/>
                  <a:pt x="1376158" y="41281"/>
                  <a:pt x="1243602" y="64048"/>
                </a:cubicBezTo>
                <a:cubicBezTo>
                  <a:pt x="1079677" y="76030"/>
                  <a:pt x="916765" y="68841"/>
                  <a:pt x="753851" y="61651"/>
                </a:cubicBezTo>
                <a:cubicBezTo>
                  <a:pt x="653675" y="56858"/>
                  <a:pt x="554511" y="41281"/>
                  <a:pt x="465465" y="123960"/>
                </a:cubicBezTo>
                <a:cubicBezTo>
                  <a:pt x="489751" y="143132"/>
                  <a:pt x="519095" y="139537"/>
                  <a:pt x="546416" y="145529"/>
                </a:cubicBezTo>
                <a:cubicBezTo>
                  <a:pt x="594986" y="157511"/>
                  <a:pt x="643557" y="169493"/>
                  <a:pt x="689091" y="192260"/>
                </a:cubicBezTo>
                <a:cubicBezTo>
                  <a:pt x="699210" y="197053"/>
                  <a:pt x="708317" y="206639"/>
                  <a:pt x="704269" y="222217"/>
                </a:cubicBezTo>
                <a:cubicBezTo>
                  <a:pt x="701234" y="234199"/>
                  <a:pt x="691115" y="234199"/>
                  <a:pt x="683020" y="236595"/>
                </a:cubicBezTo>
                <a:cubicBezTo>
                  <a:pt x="664806" y="243785"/>
                  <a:pt x="642545" y="238992"/>
                  <a:pt x="621295" y="264155"/>
                </a:cubicBezTo>
                <a:cubicBezTo>
                  <a:pt x="702245" y="277336"/>
                  <a:pt x="780160" y="252172"/>
                  <a:pt x="848968" y="304896"/>
                </a:cubicBezTo>
                <a:cubicBezTo>
                  <a:pt x="823671" y="331257"/>
                  <a:pt x="795339" y="325266"/>
                  <a:pt x="768018" y="330059"/>
                </a:cubicBezTo>
                <a:cubicBezTo>
                  <a:pt x="739685" y="334852"/>
                  <a:pt x="712365" y="343240"/>
                  <a:pt x="684032" y="348032"/>
                </a:cubicBezTo>
                <a:cubicBezTo>
                  <a:pt x="653675" y="354023"/>
                  <a:pt x="623319" y="355222"/>
                  <a:pt x="592962" y="361213"/>
                </a:cubicBezTo>
                <a:cubicBezTo>
                  <a:pt x="567666" y="366006"/>
                  <a:pt x="540345" y="357618"/>
                  <a:pt x="509988" y="387575"/>
                </a:cubicBezTo>
                <a:cubicBezTo>
                  <a:pt x="584867" y="409143"/>
                  <a:pt x="652663" y="376790"/>
                  <a:pt x="726531" y="398359"/>
                </a:cubicBezTo>
                <a:cubicBezTo>
                  <a:pt x="683020" y="417531"/>
                  <a:pt x="647604" y="411539"/>
                  <a:pt x="614212" y="422324"/>
                </a:cubicBezTo>
                <a:cubicBezTo>
                  <a:pt x="583855" y="433108"/>
                  <a:pt x="547428" y="421126"/>
                  <a:pt x="522131" y="453478"/>
                </a:cubicBezTo>
                <a:cubicBezTo>
                  <a:pt x="502905" y="478641"/>
                  <a:pt x="482668" y="482236"/>
                  <a:pt x="457370" y="467857"/>
                </a:cubicBezTo>
                <a:cubicBezTo>
                  <a:pt x="435109" y="454676"/>
                  <a:pt x="410824" y="458271"/>
                  <a:pt x="388562" y="471452"/>
                </a:cubicBezTo>
                <a:cubicBezTo>
                  <a:pt x="380468" y="476245"/>
                  <a:pt x="372372" y="482236"/>
                  <a:pt x="372372" y="494218"/>
                </a:cubicBezTo>
                <a:cubicBezTo>
                  <a:pt x="372372" y="510994"/>
                  <a:pt x="382491" y="515787"/>
                  <a:pt x="393622" y="518184"/>
                </a:cubicBezTo>
                <a:cubicBezTo>
                  <a:pt x="403741" y="520580"/>
                  <a:pt x="415883" y="522977"/>
                  <a:pt x="426002" y="520580"/>
                </a:cubicBezTo>
                <a:cubicBezTo>
                  <a:pt x="490762" y="507399"/>
                  <a:pt x="554511" y="528968"/>
                  <a:pt x="619271" y="526571"/>
                </a:cubicBezTo>
                <a:cubicBezTo>
                  <a:pt x="415883" y="578096"/>
                  <a:pt x="210471" y="561321"/>
                  <a:pt x="0" y="579294"/>
                </a:cubicBezTo>
                <a:cubicBezTo>
                  <a:pt x="27321" y="615241"/>
                  <a:pt x="62737" y="585286"/>
                  <a:pt x="83986" y="611647"/>
                </a:cubicBezTo>
                <a:cubicBezTo>
                  <a:pt x="63748" y="666766"/>
                  <a:pt x="71844" y="696722"/>
                  <a:pt x="112319" y="700317"/>
                </a:cubicBezTo>
                <a:cubicBezTo>
                  <a:pt x="151782" y="703912"/>
                  <a:pt x="194281" y="684740"/>
                  <a:pt x="215531" y="750643"/>
                </a:cubicBezTo>
                <a:cubicBezTo>
                  <a:pt x="221602" y="771014"/>
                  <a:pt x="259042" y="765023"/>
                  <a:pt x="282315" y="768617"/>
                </a:cubicBezTo>
                <a:cubicBezTo>
                  <a:pt x="332909" y="777005"/>
                  <a:pt x="386539" y="768617"/>
                  <a:pt x="435109" y="794979"/>
                </a:cubicBezTo>
                <a:cubicBezTo>
                  <a:pt x="454335" y="804565"/>
                  <a:pt x="467489" y="811754"/>
                  <a:pt x="457370" y="838116"/>
                </a:cubicBezTo>
                <a:cubicBezTo>
                  <a:pt x="447252" y="865675"/>
                  <a:pt x="460406" y="875261"/>
                  <a:pt x="476596" y="886046"/>
                </a:cubicBezTo>
                <a:cubicBezTo>
                  <a:pt x="488739" y="894433"/>
                  <a:pt x="506953" y="892037"/>
                  <a:pt x="517071" y="917200"/>
                </a:cubicBezTo>
                <a:cubicBezTo>
                  <a:pt x="410824" y="913605"/>
                  <a:pt x="307612" y="893235"/>
                  <a:pt x="202377" y="912407"/>
                </a:cubicBezTo>
                <a:cubicBezTo>
                  <a:pt x="317731" y="960337"/>
                  <a:pt x="444216" y="957940"/>
                  <a:pt x="557546" y="1013060"/>
                </a:cubicBezTo>
                <a:cubicBezTo>
                  <a:pt x="553499" y="1032232"/>
                  <a:pt x="527190" y="1023844"/>
                  <a:pt x="526178" y="1052602"/>
                </a:cubicBezTo>
                <a:cubicBezTo>
                  <a:pt x="585879" y="1082558"/>
                  <a:pt x="657723" y="1062188"/>
                  <a:pt x="720459" y="1106523"/>
                </a:cubicBezTo>
                <a:cubicBezTo>
                  <a:pt x="684032" y="1126893"/>
                  <a:pt x="650640" y="1093342"/>
                  <a:pt x="616236" y="1112514"/>
                </a:cubicBezTo>
                <a:cubicBezTo>
                  <a:pt x="627367" y="1141273"/>
                  <a:pt x="1131283" y="1318613"/>
                  <a:pt x="1222353" y="1337785"/>
                </a:cubicBezTo>
                <a:cubicBezTo>
                  <a:pt x="1407527" y="1377327"/>
                  <a:pt x="1940788" y="1477980"/>
                  <a:pt x="2087511" y="1500747"/>
                </a:cubicBezTo>
                <a:cubicBezTo>
                  <a:pt x="2200841" y="1517522"/>
                  <a:pt x="2313160" y="1530703"/>
                  <a:pt x="2425479" y="1531901"/>
                </a:cubicBezTo>
                <a:cubicBezTo>
                  <a:pt x="2553988" y="1533099"/>
                  <a:pt x="2681485" y="1527108"/>
                  <a:pt x="2809994" y="1522315"/>
                </a:cubicBezTo>
                <a:cubicBezTo>
                  <a:pt x="2858058" y="1520518"/>
                  <a:pt x="2905933" y="1517372"/>
                  <a:pt x="2953618" y="1512448"/>
                </a:cubicBezTo>
                <a:lnTo>
                  <a:pt x="3021543" y="1502657"/>
                </a:lnTo>
                <a:close/>
              </a:path>
            </a:pathLst>
          </a:custGeom>
          <a:solidFill>
            <a:schemeClr val="bg2">
              <a:alpha val="50000"/>
            </a:schemeClr>
          </a:solidFill>
          <a:ln w="32707" cap="flat">
            <a:noFill/>
            <a:prstDash val="solid"/>
            <a:miter/>
          </a:ln>
        </p:spPr>
        <p:txBody>
          <a:bodyPr rtlCol="0" anchor="ctr"/>
          <a:lstStyle/>
          <a:p>
            <a:endParaRPr lang="en-US" dirty="0"/>
          </a:p>
        </p:txBody>
      </p:sp>
      <p:sp>
        <p:nvSpPr>
          <p:cNvPr id="2" name="Title 1">
            <a:extLst>
              <a:ext uri="{FF2B5EF4-FFF2-40B4-BE49-F238E27FC236}">
                <a16:creationId xmlns:a16="http://schemas.microsoft.com/office/drawing/2014/main" id="{2180F90D-4C22-B4F7-4EC0-2491051E6E89}"/>
              </a:ext>
            </a:extLst>
          </p:cNvPr>
          <p:cNvSpPr>
            <a:spLocks noGrp="1"/>
          </p:cNvSpPr>
          <p:nvPr>
            <p:ph type="title"/>
          </p:nvPr>
        </p:nvSpPr>
        <p:spPr>
          <a:xfrm>
            <a:off x="193040" y="838199"/>
            <a:ext cx="3021543" cy="5338763"/>
          </a:xfrm>
        </p:spPr>
        <p:txBody>
          <a:bodyPr>
            <a:normAutofit/>
          </a:bodyPr>
          <a:lstStyle/>
          <a:p>
            <a:r>
              <a:rPr lang="en-US" sz="3600" dirty="0"/>
              <a:t>§ </a:t>
            </a:r>
            <a:r>
              <a:rPr lang="en-US" sz="3600" b="1" dirty="0"/>
              <a:t>102-5. New Residential Development Requirements</a:t>
            </a:r>
            <a:endParaRPr lang="en-US" sz="3600" dirty="0"/>
          </a:p>
        </p:txBody>
      </p:sp>
      <p:sp>
        <p:nvSpPr>
          <p:cNvPr id="3" name="Content Placeholder 2">
            <a:extLst>
              <a:ext uri="{FF2B5EF4-FFF2-40B4-BE49-F238E27FC236}">
                <a16:creationId xmlns:a16="http://schemas.microsoft.com/office/drawing/2014/main" id="{FC7C90FC-26B2-3074-BF03-6F2B79BDD545}"/>
              </a:ext>
            </a:extLst>
          </p:cNvPr>
          <p:cNvSpPr>
            <a:spLocks noGrp="1"/>
          </p:cNvSpPr>
          <p:nvPr>
            <p:ph idx="1"/>
          </p:nvPr>
        </p:nvSpPr>
        <p:spPr>
          <a:xfrm>
            <a:off x="3214583" y="314960"/>
            <a:ext cx="8611657" cy="6187439"/>
          </a:xfrm>
        </p:spPr>
        <p:txBody>
          <a:bodyPr anchor="ctr">
            <a:normAutofit lnSpcReduction="10000"/>
          </a:bodyPr>
          <a:lstStyle/>
          <a:p>
            <a:pPr marL="0" indent="0">
              <a:buNone/>
            </a:pPr>
            <a:r>
              <a:rPr lang="en-US" sz="2400" b="1" u="sng" dirty="0"/>
              <a:t>New single-family or multi-family residential developments.</a:t>
            </a:r>
            <a:r>
              <a:rPr lang="en-US" sz="2400" b="1" dirty="0"/>
              <a:t>  </a:t>
            </a:r>
          </a:p>
          <a:p>
            <a:pPr marL="0" indent="0">
              <a:buNone/>
            </a:pPr>
            <a:r>
              <a:rPr lang="en-US" sz="2400" b="1" dirty="0"/>
              <a:t>Ten percent (10%) </a:t>
            </a:r>
            <a:r>
              <a:rPr lang="en-US" sz="2400" dirty="0"/>
              <a:t>of the units in any residential development of land in any zoning district shall be established as Fair and Affordable Housing Units (AHUs):</a:t>
            </a:r>
          </a:p>
          <a:p>
            <a:pPr lvl="1"/>
            <a:r>
              <a:rPr lang="en-US" dirty="0"/>
              <a:t>construction of AHUs on the site of the proposed development; </a:t>
            </a:r>
          </a:p>
          <a:p>
            <a:pPr lvl="1"/>
            <a:r>
              <a:rPr lang="en-US" dirty="0"/>
              <a:t>within all new residential developments of ten (10) or more units:   </a:t>
            </a:r>
          </a:p>
          <a:p>
            <a:pPr marL="0" indent="0">
              <a:spcBef>
                <a:spcPts val="600"/>
              </a:spcBef>
              <a:buNone/>
            </a:pPr>
            <a:r>
              <a:rPr lang="en-US" sz="2400" b="1" dirty="0"/>
              <a:t>	Development Size		Required AHUs</a:t>
            </a:r>
            <a:endParaRPr lang="en-US" sz="2400" dirty="0"/>
          </a:p>
          <a:p>
            <a:pPr marL="0" indent="0">
              <a:spcBef>
                <a:spcPts val="600"/>
              </a:spcBef>
              <a:buNone/>
            </a:pPr>
            <a:r>
              <a:rPr lang="en-US" sz="2400" dirty="0"/>
              <a:t>	1 to 9 units				0</a:t>
            </a:r>
          </a:p>
          <a:p>
            <a:pPr marL="0" indent="0">
              <a:spcBef>
                <a:spcPts val="600"/>
              </a:spcBef>
              <a:buNone/>
            </a:pPr>
            <a:r>
              <a:rPr lang="en-US" sz="2400" b="1" dirty="0"/>
              <a:t>	</a:t>
            </a:r>
            <a:r>
              <a:rPr lang="en-US" sz="2400" dirty="0"/>
              <a:t>10 to 19 units				1</a:t>
            </a:r>
          </a:p>
          <a:p>
            <a:pPr marL="0" indent="0">
              <a:spcBef>
                <a:spcPts val="600"/>
              </a:spcBef>
              <a:buNone/>
            </a:pPr>
            <a:r>
              <a:rPr lang="en-US" sz="2400" dirty="0"/>
              <a:t>	20 to 29 units				2</a:t>
            </a:r>
          </a:p>
          <a:p>
            <a:pPr marL="0" indent="0">
              <a:spcBef>
                <a:spcPts val="600"/>
              </a:spcBef>
              <a:buNone/>
            </a:pPr>
            <a:r>
              <a:rPr lang="en-US" sz="2400" dirty="0"/>
              <a:t>	30 to 39 units				3</a:t>
            </a:r>
          </a:p>
          <a:p>
            <a:pPr marL="0" indent="0">
              <a:spcBef>
                <a:spcPts val="600"/>
              </a:spcBef>
              <a:buNone/>
            </a:pPr>
            <a:r>
              <a:rPr lang="en-US" sz="2400" dirty="0"/>
              <a:t>	40 to 49 units				4</a:t>
            </a:r>
          </a:p>
          <a:p>
            <a:pPr marL="0" indent="0">
              <a:buNone/>
            </a:pPr>
            <a:r>
              <a:rPr lang="en-US" sz="2400" dirty="0"/>
              <a:t>each additional ten (10) new units or part thereof shall require one (1) additional AHU. </a:t>
            </a:r>
          </a:p>
          <a:p>
            <a:endParaRPr lang="en-US" sz="1600" dirty="0"/>
          </a:p>
        </p:txBody>
      </p:sp>
      <p:sp>
        <p:nvSpPr>
          <p:cNvPr id="4" name="Rectangle 3" descr="House">
            <a:extLst>
              <a:ext uri="{FF2B5EF4-FFF2-40B4-BE49-F238E27FC236}">
                <a16:creationId xmlns:a16="http://schemas.microsoft.com/office/drawing/2014/main" id="{9E97241A-DA93-8F36-A39F-6EE162AC127A}"/>
              </a:ext>
            </a:extLst>
          </p:cNvPr>
          <p:cNvSpPr/>
          <p:nvPr/>
        </p:nvSpPr>
        <p:spPr>
          <a:xfrm>
            <a:off x="570169" y="314960"/>
            <a:ext cx="1531005" cy="1532055"/>
          </a:xfrm>
          <a:prstGeom prst="rect">
            <a:avLst/>
          </a:prstGeom>
          <a:blipFill>
            <a:blip>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a:lstStyle/>
          <a:p>
            <a:endParaRPr lang="en-US"/>
          </a:p>
        </p:txBody>
      </p:sp>
    </p:spTree>
    <p:extLst>
      <p:ext uri="{BB962C8B-B14F-4D97-AF65-F5344CB8AC3E}">
        <p14:creationId xmlns:p14="http://schemas.microsoft.com/office/powerpoint/2010/main" val="36891196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221791-B7D5-AFB7-CDAB-ADAD7ECF9746}"/>
              </a:ext>
            </a:extLst>
          </p:cNvPr>
          <p:cNvSpPr>
            <a:spLocks noGrp="1"/>
          </p:cNvSpPr>
          <p:nvPr>
            <p:ph type="title"/>
          </p:nvPr>
        </p:nvSpPr>
        <p:spPr>
          <a:xfrm>
            <a:off x="325120" y="365125"/>
            <a:ext cx="11551920" cy="711835"/>
          </a:xfrm>
        </p:spPr>
        <p:txBody>
          <a:bodyPr>
            <a:normAutofit/>
          </a:bodyPr>
          <a:lstStyle/>
          <a:p>
            <a:r>
              <a:rPr lang="en-US" sz="3600" dirty="0"/>
              <a:t>§ </a:t>
            </a:r>
            <a:r>
              <a:rPr lang="en-US" sz="3600" b="1" dirty="0"/>
              <a:t>102-6</a:t>
            </a:r>
            <a:r>
              <a:rPr lang="en-US" sz="3600" dirty="0"/>
              <a:t>. </a:t>
            </a:r>
            <a:r>
              <a:rPr lang="en-US" sz="3600" b="1" dirty="0"/>
              <a:t>Provisions Applicable to Affordable Housing Units </a:t>
            </a:r>
            <a:endParaRPr lang="en-US" sz="3600" dirty="0"/>
          </a:p>
        </p:txBody>
      </p:sp>
      <p:sp>
        <p:nvSpPr>
          <p:cNvPr id="3" name="Content Placeholder 2">
            <a:extLst>
              <a:ext uri="{FF2B5EF4-FFF2-40B4-BE49-F238E27FC236}">
                <a16:creationId xmlns:a16="http://schemas.microsoft.com/office/drawing/2014/main" id="{3BC91F43-83DE-1943-00D6-E8AF2E42B346}"/>
              </a:ext>
            </a:extLst>
          </p:cNvPr>
          <p:cNvSpPr>
            <a:spLocks noGrp="1"/>
          </p:cNvSpPr>
          <p:nvPr>
            <p:ph idx="1"/>
          </p:nvPr>
        </p:nvSpPr>
        <p:spPr>
          <a:xfrm>
            <a:off x="325120" y="1191657"/>
            <a:ext cx="11541760" cy="4985306"/>
          </a:xfrm>
        </p:spPr>
        <p:txBody>
          <a:bodyPr>
            <a:normAutofit/>
          </a:bodyPr>
          <a:lstStyle/>
          <a:p>
            <a:pPr lvl="0"/>
            <a:r>
              <a:rPr lang="en-US" sz="2000" b="1" dirty="0"/>
              <a:t>Siting of AHUs. </a:t>
            </a:r>
            <a:r>
              <a:rPr lang="en-US" sz="2000" dirty="0"/>
              <a:t>All AHUs shall be situated </a:t>
            </a:r>
            <a:r>
              <a:rPr lang="en-US" sz="2000" b="1" dirty="0"/>
              <a:t>within</a:t>
            </a:r>
            <a:r>
              <a:rPr lang="en-US" sz="2000" dirty="0"/>
              <a:t> the proposed development and be </a:t>
            </a:r>
            <a:r>
              <a:rPr lang="en-US" sz="2000" b="1" dirty="0"/>
              <a:t>no less accessible </a:t>
            </a:r>
            <a:r>
              <a:rPr lang="en-US" sz="2000" dirty="0"/>
              <a:t>to public amenities, such as open space, than the market-rate units. </a:t>
            </a:r>
          </a:p>
          <a:p>
            <a:r>
              <a:rPr lang="en-US" sz="2000" dirty="0"/>
              <a:t> </a:t>
            </a:r>
            <a:r>
              <a:rPr lang="en-US" sz="2000" b="1" dirty="0"/>
              <a:t>Minimum design and construction standards for AHUs</a:t>
            </a:r>
            <a:r>
              <a:rPr lang="en-US" sz="2000" dirty="0"/>
              <a:t>. AHUs shall be </a:t>
            </a:r>
            <a:r>
              <a:rPr lang="en-US" sz="2000" b="1" dirty="0"/>
              <a:t>integrated</a:t>
            </a:r>
            <a:r>
              <a:rPr lang="en-US" sz="2000" dirty="0"/>
              <a:t> with the rest of the development, shall be </a:t>
            </a:r>
            <a:r>
              <a:rPr lang="en-US" sz="2000" b="1" dirty="0"/>
              <a:t>similar </a:t>
            </a:r>
            <a:r>
              <a:rPr lang="en-US" sz="2000" dirty="0"/>
              <a:t>in appearance, siting, and exterior design to the furthest extent practical, and shall be </a:t>
            </a:r>
            <a:r>
              <a:rPr lang="en-US" sz="2000" b="1" dirty="0"/>
              <a:t>distributed</a:t>
            </a:r>
            <a:r>
              <a:rPr lang="en-US" sz="2000" dirty="0"/>
              <a:t> among various unit sizes (efficiency, one-, two-, three-, and four-bedroom units) </a:t>
            </a:r>
            <a:r>
              <a:rPr lang="en-US" sz="2000" b="1" dirty="0"/>
              <a:t>consistent </a:t>
            </a:r>
            <a:r>
              <a:rPr lang="en-US" sz="2000" dirty="0"/>
              <a:t>with the other units in the development.  From the outside or building exteriors, the AHUs shall be similar in appearance to the market rate units.</a:t>
            </a:r>
          </a:p>
          <a:p>
            <a:endParaRPr lang="en-US" dirty="0"/>
          </a:p>
        </p:txBody>
      </p:sp>
      <p:sp>
        <p:nvSpPr>
          <p:cNvPr id="5" name="TextBox 4">
            <a:extLst>
              <a:ext uri="{FF2B5EF4-FFF2-40B4-BE49-F238E27FC236}">
                <a16:creationId xmlns:a16="http://schemas.microsoft.com/office/drawing/2014/main" id="{C321E34C-703A-546D-18EF-5EB5A571EC7A}"/>
              </a:ext>
            </a:extLst>
          </p:cNvPr>
          <p:cNvSpPr txBox="1"/>
          <p:nvPr/>
        </p:nvSpPr>
        <p:spPr>
          <a:xfrm>
            <a:off x="5257164" y="3684310"/>
            <a:ext cx="6515101" cy="2308324"/>
          </a:xfrm>
          <a:prstGeom prst="rect">
            <a:avLst/>
          </a:prstGeom>
          <a:noFill/>
        </p:spPr>
        <p:txBody>
          <a:bodyPr wrap="square" rtlCol="0">
            <a:spAutoFit/>
          </a:bodyPr>
          <a:lstStyle/>
          <a:p>
            <a:r>
              <a:rPr lang="en-US" b="1" dirty="0"/>
              <a:t>Minimum Floor Area: </a:t>
            </a:r>
            <a:r>
              <a:rPr lang="en-US" dirty="0"/>
              <a:t>no less than specified below or the size of the market rate units in the development, whichever is less:</a:t>
            </a:r>
          </a:p>
          <a:p>
            <a:r>
              <a:rPr lang="en-US" b="1" u="sng" dirty="0"/>
              <a:t>Dwelling Unit Size</a:t>
            </a:r>
            <a:r>
              <a:rPr lang="en-US" b="1" dirty="0"/>
              <a:t>    </a:t>
            </a:r>
            <a:r>
              <a:rPr lang="en-US" b="1" u="sng" dirty="0"/>
              <a:t>Minimum Gross Floor Area (square feet) </a:t>
            </a:r>
            <a:endParaRPr lang="en-US" dirty="0"/>
          </a:p>
          <a:p>
            <a:r>
              <a:rPr lang="en-US" dirty="0"/>
              <a:t>Efficiency 				    450	</a:t>
            </a:r>
          </a:p>
          <a:p>
            <a:r>
              <a:rPr lang="en-US" dirty="0"/>
              <a:t>1 Bedroom 				    675	</a:t>
            </a:r>
          </a:p>
          <a:p>
            <a:r>
              <a:rPr lang="en-US" dirty="0"/>
              <a:t>2 Bedroom 				    750	</a:t>
            </a:r>
          </a:p>
          <a:p>
            <a:r>
              <a:rPr lang="en-US" dirty="0"/>
              <a:t>3 Bedroom (including at least 1.5 baths)	1,000</a:t>
            </a:r>
          </a:p>
          <a:p>
            <a:r>
              <a:rPr lang="en-US" dirty="0"/>
              <a:t>4 Bedroom (including at least 1.5 baths)	1,200 </a:t>
            </a:r>
          </a:p>
        </p:txBody>
      </p:sp>
      <p:sp>
        <p:nvSpPr>
          <p:cNvPr id="6" name="TextBox 5">
            <a:extLst>
              <a:ext uri="{FF2B5EF4-FFF2-40B4-BE49-F238E27FC236}">
                <a16:creationId xmlns:a16="http://schemas.microsoft.com/office/drawing/2014/main" id="{27682CEC-A7EA-CB77-080E-AFD089CB8FFE}"/>
              </a:ext>
            </a:extLst>
          </p:cNvPr>
          <p:cNvSpPr txBox="1"/>
          <p:nvPr/>
        </p:nvSpPr>
        <p:spPr>
          <a:xfrm>
            <a:off x="325120" y="3961309"/>
            <a:ext cx="4538710" cy="2031325"/>
          </a:xfrm>
          <a:prstGeom prst="rect">
            <a:avLst/>
          </a:prstGeom>
          <a:noFill/>
        </p:spPr>
        <p:txBody>
          <a:bodyPr wrap="square" rtlCol="0">
            <a:spAutoFit/>
          </a:bodyPr>
          <a:lstStyle/>
          <a:p>
            <a:pPr lvl="0"/>
            <a:r>
              <a:rPr lang="en-US" b="1" dirty="0"/>
              <a:t>Occupancy Standards: </a:t>
            </a:r>
          </a:p>
          <a:p>
            <a:pPr lvl="0"/>
            <a:r>
              <a:rPr lang="en-US" b="1" u="sng" dirty="0"/>
              <a:t>Unit Size               Min People    Max People  </a:t>
            </a:r>
            <a:endParaRPr lang="en-US" dirty="0"/>
          </a:p>
          <a:p>
            <a:r>
              <a:rPr lang="en-US" dirty="0"/>
              <a:t>Efficiency   	   1	             1</a:t>
            </a:r>
          </a:p>
          <a:p>
            <a:r>
              <a:rPr lang="en-US" dirty="0"/>
              <a:t>1 Bedroom       	   1	             3</a:t>
            </a:r>
          </a:p>
          <a:p>
            <a:r>
              <a:rPr lang="en-US" dirty="0"/>
              <a:t>2 Bedroom     	   2	             4</a:t>
            </a:r>
          </a:p>
          <a:p>
            <a:r>
              <a:rPr lang="en-US" dirty="0"/>
              <a:t>3 Bedroom   	   3	             6</a:t>
            </a:r>
          </a:p>
          <a:p>
            <a:r>
              <a:rPr lang="en-US" dirty="0"/>
              <a:t>4 Bedroom   	   4	             8</a:t>
            </a:r>
          </a:p>
        </p:txBody>
      </p:sp>
    </p:spTree>
    <p:extLst>
      <p:ext uri="{BB962C8B-B14F-4D97-AF65-F5344CB8AC3E}">
        <p14:creationId xmlns:p14="http://schemas.microsoft.com/office/powerpoint/2010/main" val="7644391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FC67B10-1DA9-08E8-087E-60D142113E41}"/>
            </a:ext>
          </a:extLst>
        </p:cNvPr>
        <p:cNvGrpSpPr/>
        <p:nvPr/>
      </p:nvGrpSpPr>
      <p:grpSpPr>
        <a:xfrm>
          <a:off x="0" y="0"/>
          <a:ext cx="0" cy="0"/>
          <a:chOff x="0" y="0"/>
          <a:chExt cx="0" cy="0"/>
        </a:xfrm>
      </p:grpSpPr>
      <p:sp useBgFill="1">
        <p:nvSpPr>
          <p:cNvPr id="9" name="Slide Background">
            <a:extLst>
              <a:ext uri="{FF2B5EF4-FFF2-40B4-BE49-F238E27FC236}">
                <a16:creationId xmlns:a16="http://schemas.microsoft.com/office/drawing/2014/main" id="{D295CE3F-3C4E-C5A1-9A29-031A571655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8841402-01D7-14D3-09BB-9837C1ACBB43}"/>
              </a:ext>
            </a:extLst>
          </p:cNvPr>
          <p:cNvSpPr>
            <a:spLocks noGrp="1"/>
          </p:cNvSpPr>
          <p:nvPr>
            <p:ph type="title"/>
          </p:nvPr>
        </p:nvSpPr>
        <p:spPr>
          <a:xfrm>
            <a:off x="243840" y="144081"/>
            <a:ext cx="11948160" cy="851599"/>
          </a:xfrm>
        </p:spPr>
        <p:txBody>
          <a:bodyPr anchor="ctr">
            <a:normAutofit/>
          </a:bodyPr>
          <a:lstStyle/>
          <a:p>
            <a:r>
              <a:rPr lang="en-US" sz="3700" dirty="0"/>
              <a:t>§ </a:t>
            </a:r>
            <a:r>
              <a:rPr lang="en-US" sz="3700" b="1" dirty="0"/>
              <a:t>102-6</a:t>
            </a:r>
            <a:r>
              <a:rPr lang="en-US" sz="3700" dirty="0"/>
              <a:t>. </a:t>
            </a:r>
            <a:r>
              <a:rPr lang="en-US" sz="3700" b="1" dirty="0"/>
              <a:t>Provisions Applicable to Affordable Housing Units </a:t>
            </a:r>
            <a:endParaRPr lang="en-US" sz="3700" dirty="0"/>
          </a:p>
        </p:txBody>
      </p:sp>
      <p:sp>
        <p:nvSpPr>
          <p:cNvPr id="3" name="Content Placeholder 2">
            <a:extLst>
              <a:ext uri="{FF2B5EF4-FFF2-40B4-BE49-F238E27FC236}">
                <a16:creationId xmlns:a16="http://schemas.microsoft.com/office/drawing/2014/main" id="{3302D2A7-23ED-69B8-C520-CC4BC8BE9D0A}"/>
              </a:ext>
            </a:extLst>
          </p:cNvPr>
          <p:cNvSpPr>
            <a:spLocks noGrp="1"/>
          </p:cNvSpPr>
          <p:nvPr>
            <p:ph idx="1"/>
          </p:nvPr>
        </p:nvSpPr>
        <p:spPr>
          <a:xfrm>
            <a:off x="2966721" y="995680"/>
            <a:ext cx="8834754" cy="5718239"/>
          </a:xfrm>
        </p:spPr>
        <p:txBody>
          <a:bodyPr anchor="ctr">
            <a:noAutofit/>
          </a:bodyPr>
          <a:lstStyle/>
          <a:p>
            <a:r>
              <a:rPr lang="en-US" sz="2200" b="1" dirty="0"/>
              <a:t>Affirmative Marketing. </a:t>
            </a:r>
            <a:r>
              <a:rPr lang="en-US" sz="2200" dirty="0"/>
              <a:t>The AHUs shall be sold or rented and resold and re-rented during the required period of affordability, to only </a:t>
            </a:r>
            <a:r>
              <a:rPr lang="en-US" sz="2200" b="1" dirty="0"/>
              <a:t>qualifying income-eligible households</a:t>
            </a:r>
            <a:r>
              <a:rPr lang="en-US" sz="2200" dirty="0"/>
              <a:t>. </a:t>
            </a:r>
          </a:p>
          <a:p>
            <a:endParaRPr lang="en-US" sz="2200" dirty="0"/>
          </a:p>
          <a:p>
            <a:r>
              <a:rPr lang="en-US" sz="2200" b="1" dirty="0"/>
              <a:t> Initial Sale or Rental Price</a:t>
            </a:r>
            <a:r>
              <a:rPr lang="en-US" sz="2200" dirty="0"/>
              <a:t>.  </a:t>
            </a:r>
            <a:r>
              <a:rPr lang="en-US" sz="2200" b="1" dirty="0"/>
              <a:t>YCHB shall establish </a:t>
            </a:r>
            <a:r>
              <a:rPr lang="en-US" sz="2200" dirty="0"/>
              <a:t>the initial maximum monthly rent for a for-rent AHU or the maximum gross sales price for a for-sale AHU unit.  </a:t>
            </a:r>
          </a:p>
          <a:p>
            <a:endParaRPr lang="en-US" sz="2200" dirty="0"/>
          </a:p>
          <a:p>
            <a:r>
              <a:rPr lang="en-US" sz="2200" b="1" dirty="0"/>
              <a:t>Time Period of Affordability and Property Restriction</a:t>
            </a:r>
            <a:r>
              <a:rPr lang="en-US" sz="2200" dirty="0"/>
              <a:t>.  AHU Homeownership units shall remain </a:t>
            </a:r>
            <a:r>
              <a:rPr lang="en-US" sz="2200" b="1" dirty="0"/>
              <a:t>permanently affordable.</a:t>
            </a:r>
            <a:r>
              <a:rPr lang="en-US" sz="2200" dirty="0"/>
              <a:t>  AHU Rental units shall remain affordable for </a:t>
            </a:r>
            <a:r>
              <a:rPr lang="en-US" sz="2200" b="1" dirty="0"/>
              <a:t>at least fifty (50) years </a:t>
            </a:r>
            <a:r>
              <a:rPr lang="en-US" sz="2200" dirty="0"/>
              <a:t>from date of initial certificate of occupancy for the rental property. </a:t>
            </a:r>
          </a:p>
          <a:p>
            <a:endParaRPr lang="en-US" sz="2200" b="1" dirty="0"/>
          </a:p>
          <a:p>
            <a:r>
              <a:rPr lang="en-US" sz="2200" b="1" dirty="0"/>
              <a:t>Timing of construction or provision of AHUs. </a:t>
            </a:r>
            <a:r>
              <a:rPr lang="en-US" sz="2200" dirty="0"/>
              <a:t>Construction of AHUs </a:t>
            </a:r>
            <a:r>
              <a:rPr lang="en-US" sz="2200" b="1" dirty="0"/>
              <a:t>shall occur proportionately </a:t>
            </a:r>
            <a:r>
              <a:rPr lang="en-US" sz="2200" dirty="0"/>
              <a:t>with construction of the market rate units in the development.  </a:t>
            </a:r>
          </a:p>
        </p:txBody>
      </p:sp>
      <p:pic>
        <p:nvPicPr>
          <p:cNvPr id="7" name="Picture 6" descr="Figures of houses in different position and sizes">
            <a:extLst>
              <a:ext uri="{FF2B5EF4-FFF2-40B4-BE49-F238E27FC236}">
                <a16:creationId xmlns:a16="http://schemas.microsoft.com/office/drawing/2014/main" id="{976B2B0F-F265-0BCD-C0DC-D6616DE4BAE4}"/>
              </a:ext>
            </a:extLst>
          </p:cNvPr>
          <p:cNvPicPr>
            <a:picLocks noChangeAspect="1"/>
          </p:cNvPicPr>
          <p:nvPr/>
        </p:nvPicPr>
        <p:blipFill>
          <a:blip r:embed="rId2"/>
          <a:srcRect l="19412" r="36905" b="-1"/>
          <a:stretch>
            <a:fillRect/>
          </a:stretch>
        </p:blipFill>
        <p:spPr>
          <a:xfrm>
            <a:off x="243840" y="851599"/>
            <a:ext cx="2479040" cy="5862320"/>
          </a:xfrm>
          <a:prstGeom prst="rect">
            <a:avLst/>
          </a:prstGeom>
          <a:effectLst>
            <a:outerShdw blurRad="127000" dist="50800" dir="10800000" sx="99000" sy="99000" algn="r" rotWithShape="0">
              <a:prstClr val="black">
                <a:alpha val="40000"/>
              </a:prstClr>
            </a:outerShdw>
          </a:effectLst>
        </p:spPr>
      </p:pic>
    </p:spTree>
    <p:extLst>
      <p:ext uri="{BB962C8B-B14F-4D97-AF65-F5344CB8AC3E}">
        <p14:creationId xmlns:p14="http://schemas.microsoft.com/office/powerpoint/2010/main" val="26862807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3477D36-C785-3B63-9D21-B3E5AA0324CE}"/>
            </a:ext>
          </a:extLst>
        </p:cNvPr>
        <p:cNvGrpSpPr/>
        <p:nvPr/>
      </p:nvGrpSpPr>
      <p:grpSpPr>
        <a:xfrm>
          <a:off x="0" y="0"/>
          <a:ext cx="0" cy="0"/>
          <a:chOff x="0" y="0"/>
          <a:chExt cx="0" cy="0"/>
        </a:xfrm>
      </p:grpSpPr>
      <p:sp useBgFill="1">
        <p:nvSpPr>
          <p:cNvPr id="9" name="Slide Background">
            <a:extLst>
              <a:ext uri="{FF2B5EF4-FFF2-40B4-BE49-F238E27FC236}">
                <a16:creationId xmlns:a16="http://schemas.microsoft.com/office/drawing/2014/main" id="{9F7D5CDA-D291-4307-BF55-1381FED296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8A3A005-A06C-5D7F-347F-D8A7DCE4D642}"/>
              </a:ext>
            </a:extLst>
          </p:cNvPr>
          <p:cNvSpPr>
            <a:spLocks noGrp="1"/>
          </p:cNvSpPr>
          <p:nvPr>
            <p:ph type="title"/>
          </p:nvPr>
        </p:nvSpPr>
        <p:spPr>
          <a:xfrm>
            <a:off x="243840" y="144081"/>
            <a:ext cx="11948160" cy="851599"/>
          </a:xfrm>
        </p:spPr>
        <p:txBody>
          <a:bodyPr anchor="ctr">
            <a:normAutofit/>
          </a:bodyPr>
          <a:lstStyle/>
          <a:p>
            <a:r>
              <a:rPr lang="en-US" sz="3700" dirty="0"/>
              <a:t>§ </a:t>
            </a:r>
            <a:r>
              <a:rPr lang="en-US" sz="3700" b="1" dirty="0"/>
              <a:t>102-6</a:t>
            </a:r>
            <a:r>
              <a:rPr lang="en-US" sz="3700" dirty="0"/>
              <a:t>. </a:t>
            </a:r>
            <a:r>
              <a:rPr lang="en-US" sz="3700" b="1" dirty="0"/>
              <a:t>Provisions Applicable to For-Sale AHUs </a:t>
            </a:r>
            <a:endParaRPr lang="en-US" sz="3700" dirty="0"/>
          </a:p>
        </p:txBody>
      </p:sp>
      <p:sp>
        <p:nvSpPr>
          <p:cNvPr id="3" name="Content Placeholder 2">
            <a:extLst>
              <a:ext uri="{FF2B5EF4-FFF2-40B4-BE49-F238E27FC236}">
                <a16:creationId xmlns:a16="http://schemas.microsoft.com/office/drawing/2014/main" id="{410921E9-2154-E119-08A4-543F530D3603}"/>
              </a:ext>
            </a:extLst>
          </p:cNvPr>
          <p:cNvSpPr>
            <a:spLocks noGrp="1"/>
          </p:cNvSpPr>
          <p:nvPr>
            <p:ph idx="1"/>
          </p:nvPr>
        </p:nvSpPr>
        <p:spPr>
          <a:xfrm>
            <a:off x="314325" y="914399"/>
            <a:ext cx="9134475" cy="5799520"/>
          </a:xfrm>
        </p:spPr>
        <p:txBody>
          <a:bodyPr anchor="ctr">
            <a:noAutofit/>
          </a:bodyPr>
          <a:lstStyle/>
          <a:p>
            <a:pPr marL="0" lvl="0" indent="0">
              <a:buNone/>
            </a:pPr>
            <a:r>
              <a:rPr lang="en-US" sz="2200" b="1" dirty="0"/>
              <a:t>Deed Restrictions of For-Sale AHUs.  </a:t>
            </a:r>
            <a:r>
              <a:rPr lang="en-US" sz="2200" dirty="0"/>
              <a:t>In the case of </a:t>
            </a:r>
            <a:r>
              <a:rPr lang="en-US" sz="2200" b="1" dirty="0"/>
              <a:t>owner-occupied</a:t>
            </a:r>
            <a:r>
              <a:rPr lang="en-US" sz="2200" dirty="0"/>
              <a:t> affordable AHUs, the maximum resale price shall be </a:t>
            </a:r>
            <a:r>
              <a:rPr lang="en-US" sz="2200" b="1" dirty="0"/>
              <a:t>the lower of:</a:t>
            </a:r>
            <a:endParaRPr lang="en-US" sz="2200" dirty="0"/>
          </a:p>
          <a:p>
            <a:pPr marL="0" lvl="0" indent="0">
              <a:buNone/>
            </a:pPr>
            <a:r>
              <a:rPr lang="en-US" sz="2200" dirty="0"/>
              <a:t>	(a) the net </a:t>
            </a:r>
            <a:r>
              <a:rPr lang="en-US" sz="2200" b="1" dirty="0"/>
              <a:t>purchase price paid for the unit </a:t>
            </a:r>
            <a:r>
              <a:rPr lang="en-US" sz="2200" dirty="0"/>
              <a:t>by the selling owner, increased by the </a:t>
            </a:r>
            <a:r>
              <a:rPr lang="en-US" sz="2200" b="1" dirty="0"/>
              <a:t>percentage increase in the Consumer Price Index (CPI) </a:t>
            </a:r>
            <a:r>
              <a:rPr lang="en-US" sz="2200" dirty="0"/>
              <a:t>for Urban Wage Earners and Clerical Workers in the New York-Northern New Jersey Area, as published on the dates between the month the seller acquired the unit and the month that the unit is offered for resale, </a:t>
            </a:r>
            <a:r>
              <a:rPr lang="en-US" sz="2200" b="1" dirty="0"/>
              <a:t>plus the cost of approved major capital improvements made by the seller </a:t>
            </a:r>
            <a:r>
              <a:rPr lang="en-US" sz="2200" dirty="0"/>
              <a:t>of the unit while said seller owned the unit as evidenced by paid receipts and written approval received from the YCHB, or </a:t>
            </a:r>
          </a:p>
          <a:p>
            <a:pPr marL="0" lvl="0" indent="0">
              <a:buNone/>
            </a:pPr>
            <a:r>
              <a:rPr lang="en-US" sz="2200" dirty="0"/>
              <a:t>	(b) </a:t>
            </a:r>
            <a:r>
              <a:rPr lang="en-US" sz="2200" b="1" dirty="0"/>
              <a:t>the price affordable to a household at 80% of AMI </a:t>
            </a:r>
            <a:r>
              <a:rPr lang="en-US" sz="2200" dirty="0"/>
              <a:t>at the time the unit is offered for resale. </a:t>
            </a:r>
          </a:p>
          <a:p>
            <a:pPr marL="0" indent="0">
              <a:buNone/>
            </a:pPr>
            <a:r>
              <a:rPr lang="en-US" sz="2200" b="1" dirty="0"/>
              <a:t>A homeownership AHU must be occupied by the eligible purchaser as his/her primary residence</a:t>
            </a:r>
            <a:r>
              <a:rPr lang="en-US" sz="2200" dirty="0"/>
              <a:t>.  Some temporary extenuating circumstances are provided for in the law (such as the need to care for an ill family member out of town). </a:t>
            </a:r>
          </a:p>
        </p:txBody>
      </p:sp>
      <p:pic>
        <p:nvPicPr>
          <p:cNvPr id="7" name="Picture 6" descr="Figures of houses in different position and sizes">
            <a:extLst>
              <a:ext uri="{FF2B5EF4-FFF2-40B4-BE49-F238E27FC236}">
                <a16:creationId xmlns:a16="http://schemas.microsoft.com/office/drawing/2014/main" id="{D3E81C31-BE9E-3707-998E-A7520E696882}"/>
              </a:ext>
            </a:extLst>
          </p:cNvPr>
          <p:cNvPicPr>
            <a:picLocks noChangeAspect="1"/>
          </p:cNvPicPr>
          <p:nvPr/>
        </p:nvPicPr>
        <p:blipFill>
          <a:blip r:embed="rId3"/>
          <a:srcRect l="19412" r="36905" b="-1"/>
          <a:stretch>
            <a:fillRect/>
          </a:stretch>
        </p:blipFill>
        <p:spPr>
          <a:xfrm>
            <a:off x="9712960" y="995680"/>
            <a:ext cx="2479040" cy="5862320"/>
          </a:xfrm>
          <a:prstGeom prst="rect">
            <a:avLst/>
          </a:prstGeom>
          <a:effectLst>
            <a:outerShdw blurRad="127000" dist="50800" dir="10800000" sx="99000" sy="99000" algn="r" rotWithShape="0">
              <a:prstClr val="black">
                <a:alpha val="40000"/>
              </a:prstClr>
            </a:outerShdw>
          </a:effectLst>
        </p:spPr>
      </p:pic>
    </p:spTree>
    <p:extLst>
      <p:ext uri="{BB962C8B-B14F-4D97-AF65-F5344CB8AC3E}">
        <p14:creationId xmlns:p14="http://schemas.microsoft.com/office/powerpoint/2010/main" val="12401367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3315C20-7A12-0F66-EF36-70D01BCE9E5A}"/>
            </a:ext>
          </a:extLst>
        </p:cNvPr>
        <p:cNvGrpSpPr/>
        <p:nvPr/>
      </p:nvGrpSpPr>
      <p:grpSpPr>
        <a:xfrm>
          <a:off x="0" y="0"/>
          <a:ext cx="0" cy="0"/>
          <a:chOff x="0" y="0"/>
          <a:chExt cx="0" cy="0"/>
        </a:xfrm>
      </p:grpSpPr>
      <p:sp useBgFill="1">
        <p:nvSpPr>
          <p:cNvPr id="9" name="Slide Background">
            <a:extLst>
              <a:ext uri="{FF2B5EF4-FFF2-40B4-BE49-F238E27FC236}">
                <a16:creationId xmlns:a16="http://schemas.microsoft.com/office/drawing/2014/main" id="{95A7F3A6-FFE3-BA47-257D-648A33D62C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D99FE9C-19C4-F7BF-E3B0-EE848C995FEE}"/>
              </a:ext>
            </a:extLst>
          </p:cNvPr>
          <p:cNvSpPr>
            <a:spLocks noGrp="1"/>
          </p:cNvSpPr>
          <p:nvPr>
            <p:ph type="title"/>
          </p:nvPr>
        </p:nvSpPr>
        <p:spPr>
          <a:xfrm>
            <a:off x="243840" y="144081"/>
            <a:ext cx="11948160" cy="851599"/>
          </a:xfrm>
        </p:spPr>
        <p:txBody>
          <a:bodyPr anchor="ctr">
            <a:normAutofit/>
          </a:bodyPr>
          <a:lstStyle/>
          <a:p>
            <a:r>
              <a:rPr lang="en-US" sz="3700" dirty="0"/>
              <a:t>§ </a:t>
            </a:r>
            <a:r>
              <a:rPr lang="en-US" sz="3700" b="1" dirty="0"/>
              <a:t>102-6</a:t>
            </a:r>
            <a:r>
              <a:rPr lang="en-US" sz="3700" dirty="0"/>
              <a:t>. </a:t>
            </a:r>
            <a:r>
              <a:rPr lang="en-US" sz="3700" b="1" dirty="0"/>
              <a:t>Provisions Applicable to Rental AHUs </a:t>
            </a:r>
            <a:endParaRPr lang="en-US" sz="3700" dirty="0"/>
          </a:p>
        </p:txBody>
      </p:sp>
      <p:sp>
        <p:nvSpPr>
          <p:cNvPr id="3" name="Content Placeholder 2">
            <a:extLst>
              <a:ext uri="{FF2B5EF4-FFF2-40B4-BE49-F238E27FC236}">
                <a16:creationId xmlns:a16="http://schemas.microsoft.com/office/drawing/2014/main" id="{7973F750-0803-D045-BAEE-8679BCC9F06A}"/>
              </a:ext>
            </a:extLst>
          </p:cNvPr>
          <p:cNvSpPr>
            <a:spLocks noGrp="1"/>
          </p:cNvSpPr>
          <p:nvPr>
            <p:ph idx="1"/>
          </p:nvPr>
        </p:nvSpPr>
        <p:spPr>
          <a:xfrm>
            <a:off x="2966721" y="995680"/>
            <a:ext cx="8834754" cy="5718239"/>
          </a:xfrm>
        </p:spPr>
        <p:txBody>
          <a:bodyPr anchor="ctr">
            <a:noAutofit/>
          </a:bodyPr>
          <a:lstStyle/>
          <a:p>
            <a:pPr lvl="0"/>
            <a:r>
              <a:rPr lang="en-US" sz="2200" b="1" dirty="0"/>
              <a:t>Rents, Leases and Lease Renewals of Rental AHUs.  </a:t>
            </a:r>
            <a:r>
              <a:rPr lang="en-US" sz="2200" dirty="0"/>
              <a:t>The rents for both initial leases and renewal leases offered for rental AHUs shall not exceed the maximum of the Low Home rents for the applicable unit size at the time the leases are offered.</a:t>
            </a:r>
          </a:p>
          <a:p>
            <a:pPr lvl="0"/>
            <a:endParaRPr lang="en-US" sz="2200" dirty="0"/>
          </a:p>
          <a:p>
            <a:r>
              <a:rPr lang="en-US" sz="2200" b="1" dirty="0"/>
              <a:t>Lease Term.</a:t>
            </a:r>
            <a:r>
              <a:rPr lang="en-US" sz="2200" dirty="0"/>
              <a:t> Eligible selected applicants for rental AHUs shall sign leases for a term of </a:t>
            </a:r>
            <a:r>
              <a:rPr lang="en-US" sz="2200" b="1" dirty="0"/>
              <a:t>no more than two (2) years</a:t>
            </a:r>
            <a:r>
              <a:rPr lang="en-US" sz="2200" dirty="0"/>
              <a:t>. As long as a resident remains eligible and has complied with the terms of the lease, resident shall be offered renewal leases for a term of no more than two (2) years each. </a:t>
            </a:r>
          </a:p>
          <a:p>
            <a:endParaRPr lang="en-US" sz="2200" dirty="0"/>
          </a:p>
          <a:p>
            <a:pPr lvl="0"/>
            <a:r>
              <a:rPr lang="en-US" sz="2200" b="1" dirty="0"/>
              <a:t>A Tenant of a rental AHU shall be required to submit</a:t>
            </a:r>
            <a:r>
              <a:rPr lang="en-US" sz="2200" dirty="0"/>
              <a:t> the names of, and income documentation for, all occupants of the AHU to the Owner or Manager of the AHU for the purpose of verifying the Tenant’s continued eligibility to lease the unit.  </a:t>
            </a:r>
          </a:p>
        </p:txBody>
      </p:sp>
      <p:pic>
        <p:nvPicPr>
          <p:cNvPr id="7" name="Picture 6" descr="Figures of houses in different position and sizes">
            <a:extLst>
              <a:ext uri="{FF2B5EF4-FFF2-40B4-BE49-F238E27FC236}">
                <a16:creationId xmlns:a16="http://schemas.microsoft.com/office/drawing/2014/main" id="{5ED9612E-58FC-12D1-4035-7FD7B2DE5560}"/>
              </a:ext>
            </a:extLst>
          </p:cNvPr>
          <p:cNvPicPr>
            <a:picLocks noChangeAspect="1"/>
          </p:cNvPicPr>
          <p:nvPr/>
        </p:nvPicPr>
        <p:blipFill>
          <a:blip r:embed="rId2"/>
          <a:srcRect l="19412" r="36905" b="-1"/>
          <a:stretch>
            <a:fillRect/>
          </a:stretch>
        </p:blipFill>
        <p:spPr>
          <a:xfrm>
            <a:off x="243840" y="851599"/>
            <a:ext cx="2479040" cy="5862320"/>
          </a:xfrm>
          <a:prstGeom prst="rect">
            <a:avLst/>
          </a:prstGeom>
          <a:effectLst>
            <a:outerShdw blurRad="127000" dist="50800" dir="10800000" sx="99000" sy="99000" algn="r" rotWithShape="0">
              <a:prstClr val="black">
                <a:alpha val="40000"/>
              </a:prstClr>
            </a:outerShdw>
          </a:effectLst>
        </p:spPr>
      </p:pic>
    </p:spTree>
    <p:extLst>
      <p:ext uri="{BB962C8B-B14F-4D97-AF65-F5344CB8AC3E}">
        <p14:creationId xmlns:p14="http://schemas.microsoft.com/office/powerpoint/2010/main" val="92222020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4348</TotalTime>
  <Words>2574</Words>
  <Application>Microsoft Office PowerPoint</Application>
  <PresentationFormat>Widescreen</PresentationFormat>
  <Paragraphs>293</Paragraphs>
  <Slides>18</Slides>
  <Notes>10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Aptos</vt:lpstr>
      <vt:lpstr>Aptos Display</vt:lpstr>
      <vt:lpstr>Arial</vt:lpstr>
      <vt:lpstr>freight-sans-pro</vt:lpstr>
      <vt:lpstr>Gadugi</vt:lpstr>
      <vt:lpstr>Office Theme</vt:lpstr>
      <vt:lpstr>Yorktown Community Housing Board</vt:lpstr>
      <vt:lpstr>§ 102-1. Findings; policy.  The Yorktown Town Board finds that:</vt:lpstr>
      <vt:lpstr>§ 102-2. Applicability.</vt:lpstr>
      <vt:lpstr>§ 102-3.  Purpose. </vt:lpstr>
      <vt:lpstr>§ 102-5. New Residential Development Requirements</vt:lpstr>
      <vt:lpstr>§ 102-6. Provisions Applicable to Affordable Housing Units </vt:lpstr>
      <vt:lpstr>§ 102-6. Provisions Applicable to Affordable Housing Units </vt:lpstr>
      <vt:lpstr>§ 102-6. Provisions Applicable to For-Sale AHUs </vt:lpstr>
      <vt:lpstr>§ 102-6. Provisions Applicable to Rental AHUs </vt:lpstr>
      <vt:lpstr>§ 102-6. Provisions Applicable to Rental AHUs </vt:lpstr>
      <vt:lpstr>§ 102-6. Provisions Applicable to Rental AHUs </vt:lpstr>
      <vt:lpstr>§ 102-6. Provisions Applicable to Rental AHUs </vt:lpstr>
      <vt:lpstr>Is Yorktown an outlier?  What do our neighbors require?  </vt:lpstr>
      <vt:lpstr>Missed Opportunities</vt:lpstr>
      <vt:lpstr>Maximum Income Qualifications</vt:lpstr>
      <vt:lpstr>Can our Town Employees afford rent?  </vt:lpstr>
      <vt:lpstr>ALICE = Asset Limited Income Constrained Employed </vt:lpstr>
      <vt:lpstr>Questions?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Sarah Wilson</dc:creator>
  <cp:lastModifiedBy>Sarah Wilson</cp:lastModifiedBy>
  <cp:revision>3</cp:revision>
  <dcterms:created xsi:type="dcterms:W3CDTF">2025-03-08T00:27:07Z</dcterms:created>
  <dcterms:modified xsi:type="dcterms:W3CDTF">2026-04-14T22:47:52Z</dcterms:modified>
</cp:coreProperties>
</file>